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64" r:id="rId3"/>
    <p:sldId id="302" r:id="rId4"/>
    <p:sldId id="260" r:id="rId5"/>
    <p:sldId id="298" r:id="rId6"/>
    <p:sldId id="299" r:id="rId7"/>
    <p:sldId id="300" r:id="rId8"/>
    <p:sldId id="305" r:id="rId9"/>
    <p:sldId id="281" r:id="rId10"/>
    <p:sldId id="303" r:id="rId11"/>
    <p:sldId id="304" r:id="rId12"/>
    <p:sldId id="289" r:id="rId13"/>
    <p:sldId id="292" r:id="rId14"/>
    <p:sldId id="290" r:id="rId15"/>
    <p:sldId id="301" r:id="rId16"/>
    <p:sldId id="309" r:id="rId17"/>
    <p:sldId id="280" r:id="rId18"/>
    <p:sldId id="306" r:id="rId19"/>
    <p:sldId id="312" r:id="rId20"/>
    <p:sldId id="310" r:id="rId21"/>
    <p:sldId id="296" r:id="rId22"/>
    <p:sldId id="291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4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3" autoAdjust="0"/>
    <p:restoredTop sz="94660"/>
  </p:normalViewPr>
  <p:slideViewPr>
    <p:cSldViewPr>
      <p:cViewPr>
        <p:scale>
          <a:sx n="74" d="100"/>
          <a:sy n="74" d="100"/>
        </p:scale>
        <p:origin x="-595" y="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68D931A-A94F-45CC-A9D1-C3E6739A8F6F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16F3BB9-BC0F-4597-84C7-EDE42BAEB2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9EB19-7AD4-41CF-9205-C9379C429E74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2E73F-6F1E-4C29-9B26-C088D280E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0E9866-C77E-46D2-A895-3117D3CB7410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18C9251-9679-4C0F-8D19-B77C41463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72F6D-5523-4CEC-AF0C-A1F09729CFFA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D7AB-B4A4-4677-A0BD-FB8D845E6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DBF89A2-8F91-4702-8F0F-E141DA1105C4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9DA95C-5DAE-4074-BF88-EA2AE5400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A5DC9-E16C-42FB-B314-0C38433F07A0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7C210-F3DA-4B72-8FBD-53625B142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1A6A-6FDB-4136-A461-A6F6238E60F3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52CC8-B431-4CFF-91A7-DBB2FD5E4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38750-F3BE-481B-8C2C-955AE49A1FE9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B646B-69CD-4861-ACBC-E4747506A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DFFEC-8DF6-4765-894D-D873FAA07CE9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20C8A-CA21-4952-A29F-63DC8A1751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CF125-A81E-4532-B208-64DCEC115FED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4EC6A-C56E-42B9-BE7D-76DF05B1B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44212C-9E1E-4BAC-A705-39FDB2BBE616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403733-E94F-4229-B4AC-02E3B8392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268206E-DDB9-43E9-B174-1F1A71B3A739}" type="datetimeFigureOut">
              <a:rPr lang="ru-RU"/>
              <a:pPr>
                <a:defRPr/>
              </a:pPr>
              <a:t>14.10.2023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87AA7C6-C71F-4B33-A1A3-BB62D1A378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ntent.foto.mail.ru/mail/iskoiskov/_blogs/i-194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ru.wikipedia.org/wiki/%D0%A4%D0%B0%D0%B9%D0%BB:Coat_of_Arms_of_Irkutsk.pn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pribaikal.ru/uploads/pics/bohanskij-map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galina-soleil.narod.ru/portfolio/vneurochnaya_deyatelnost_po_predmet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692150"/>
            <a:ext cx="7372350" cy="5764213"/>
          </a:xfrm>
        </p:spPr>
        <p:txBody>
          <a:bodyPr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</a:rPr>
              <a:t>С чего начинается Родина?</a:t>
            </a:r>
            <a:endParaRPr lang="ru-RU" sz="4000" b="1" dirty="0">
              <a:solidFill>
                <a:srgbClr val="C0000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13314" name="Picture 2" descr="C:\Users\rekom\Desktop\Картинки-фото\Родина-фото\1366x768_590219_[www.ArtFile.ru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341438"/>
            <a:ext cx="5976937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Картинка 1 из 15292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r="1570" b="14014"/>
          <a:stretch>
            <a:fillRect/>
          </a:stretch>
        </p:blipFill>
        <p:spPr bwMode="auto">
          <a:xfrm>
            <a:off x="3059113" y="3898900"/>
            <a:ext cx="4899025" cy="276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603448"/>
            <a:ext cx="7776864" cy="223224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>
                <a:solidFill>
                  <a:srgbClr val="C00000"/>
                </a:solidFill>
              </a:rPr>
              <a:t>Разгадав ребусы, вы узнаете фамилии знаменитых людей России</a:t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22530" name="Объект 3"/>
          <p:cNvPicPr>
            <a:picLocks noGrp="1"/>
          </p:cNvPicPr>
          <p:nvPr>
            <p:ph idx="1"/>
          </p:nvPr>
        </p:nvPicPr>
        <p:blipFill>
          <a:blip r:embed="rId2"/>
          <a:srcRect b="19492"/>
          <a:stretch>
            <a:fillRect/>
          </a:stretch>
        </p:blipFill>
        <p:spPr>
          <a:xfrm>
            <a:off x="395288" y="1628775"/>
            <a:ext cx="7345362" cy="4248150"/>
          </a:xfrm>
          <a:ln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387424"/>
            <a:ext cx="7444680" cy="185046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Разгадав ребусы, вы узнаете фамилии знаменитых людей России</a:t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/>
          </a:p>
        </p:txBody>
      </p:sp>
      <p:pic>
        <p:nvPicPr>
          <p:cNvPr id="23554" name="Объект 3"/>
          <p:cNvPicPr>
            <a:picLocks noGrp="1"/>
          </p:cNvPicPr>
          <p:nvPr>
            <p:ph idx="1"/>
          </p:nvPr>
        </p:nvPicPr>
        <p:blipFill>
          <a:blip r:embed="rId2"/>
          <a:srcRect b="20123"/>
          <a:stretch>
            <a:fillRect/>
          </a:stretch>
        </p:blipFill>
        <p:spPr>
          <a:xfrm>
            <a:off x="539750" y="1700213"/>
            <a:ext cx="6985000" cy="4537075"/>
          </a:xfrm>
          <a:ln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4 Станция «Геральдическая»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4400" b="1" smtClean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213" y="1916113"/>
            <a:ext cx="3568700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Чей это герб? Что на нем изображено?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Picture 4" descr="i?id=38259434-0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609725"/>
            <a:ext cx="4038600" cy="4846638"/>
          </a:xfrm>
          <a:ln>
            <a:solidFill>
              <a:srgbClr val="FF33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Чей это герб? Что на нем изображено?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2" descr="Герб">
            <a:hlinkClick r:id="rId2" tooltip="&quot;Герб&quot;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051050" y="1543050"/>
            <a:ext cx="3673475" cy="491013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</a:rPr>
              <a:t>Чей это герб? Что на нем изображено?</a:t>
            </a:r>
            <a:endParaRPr lang="ru-RU" dirty="0"/>
          </a:p>
        </p:txBody>
      </p:sp>
      <p:pic>
        <p:nvPicPr>
          <p:cNvPr id="4" name="Объект 3" descr="C:\Users\User\AppData\Local\Microsoft\Windows\Temporary Internet Files\Content.Word\bokhan-mr-coa0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84438" y="1557338"/>
            <a:ext cx="3959225" cy="51117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7084640" cy="93610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5 Станция  «Праздничная»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981075"/>
            <a:ext cx="7777162" cy="5688013"/>
          </a:xfrm>
        </p:spPr>
        <p:txBody>
          <a:bodyPr>
            <a:normAutofit fontScale="4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Новый год </a:t>
            </a:r>
            <a:endParaRPr lang="ru-RU" sz="6000" i="1" dirty="0" smtClean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 smtClean="0">
                <a:solidFill>
                  <a:srgbClr val="002060"/>
                </a:solidFill>
              </a:rPr>
              <a:t>Праздник </a:t>
            </a:r>
            <a:r>
              <a:rPr lang="ru-RU" sz="6000" dirty="0">
                <a:solidFill>
                  <a:srgbClr val="002060"/>
                </a:solidFill>
              </a:rPr>
              <a:t>Весны и Труда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защитника Отечества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Рождество Христово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Победы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народного единства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России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Международный женский день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Конституции</a:t>
            </a:r>
            <a:r>
              <a:rPr lang="ru-RU" sz="6000" b="1" dirty="0">
                <a:solidFill>
                  <a:srgbClr val="002060"/>
                </a:solidFill>
              </a:rPr>
              <a:t> 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Старый Новый год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Космонавтики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защиты детей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знаний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учителя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400" dirty="0"/>
              <a:t> 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5848" y="-237058"/>
            <a:ext cx="7084640" cy="93610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Станция  «Праздничная»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981075"/>
            <a:ext cx="7777162" cy="5688013"/>
          </a:xfrm>
        </p:spPr>
        <p:txBody>
          <a:bodyPr>
            <a:normAutofit fontScale="4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Новый год - </a:t>
            </a:r>
            <a:r>
              <a:rPr lang="ru-RU" sz="6000" i="1" dirty="0">
                <a:solidFill>
                  <a:srgbClr val="002060"/>
                </a:solidFill>
              </a:rPr>
              <a:t>1 января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Праздник Весны и Труда - </a:t>
            </a:r>
            <a:r>
              <a:rPr lang="ru-RU" sz="6000" i="1" dirty="0">
                <a:solidFill>
                  <a:srgbClr val="002060"/>
                </a:solidFill>
              </a:rPr>
              <a:t>1 мая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защитника Отечества - </a:t>
            </a:r>
            <a:r>
              <a:rPr lang="ru-RU" sz="6000" i="1" dirty="0">
                <a:solidFill>
                  <a:srgbClr val="002060"/>
                </a:solidFill>
              </a:rPr>
              <a:t>23 февраля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Рождество Христово - </a:t>
            </a:r>
            <a:r>
              <a:rPr lang="ru-RU" sz="6000" i="1" dirty="0">
                <a:solidFill>
                  <a:srgbClr val="002060"/>
                </a:solidFill>
              </a:rPr>
              <a:t>7 января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Победы – </a:t>
            </a:r>
            <a:r>
              <a:rPr lang="ru-RU" sz="6000" i="1" dirty="0">
                <a:solidFill>
                  <a:srgbClr val="002060"/>
                </a:solidFill>
              </a:rPr>
              <a:t>9 мая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народного единства - </a:t>
            </a:r>
            <a:r>
              <a:rPr lang="ru-RU" sz="6000" i="1" dirty="0">
                <a:solidFill>
                  <a:srgbClr val="002060"/>
                </a:solidFill>
              </a:rPr>
              <a:t>4 ноября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России - </a:t>
            </a:r>
            <a:r>
              <a:rPr lang="ru-RU" sz="6000" i="1" dirty="0">
                <a:solidFill>
                  <a:srgbClr val="002060"/>
                </a:solidFill>
              </a:rPr>
              <a:t>12 июня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Международный женский день - </a:t>
            </a:r>
            <a:r>
              <a:rPr lang="ru-RU" sz="6000" i="1" dirty="0">
                <a:solidFill>
                  <a:srgbClr val="002060"/>
                </a:solidFill>
              </a:rPr>
              <a:t>8 марта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Конституции</a:t>
            </a:r>
            <a:r>
              <a:rPr lang="ru-RU" sz="6000" b="1" dirty="0">
                <a:solidFill>
                  <a:srgbClr val="002060"/>
                </a:solidFill>
              </a:rPr>
              <a:t> - </a:t>
            </a:r>
            <a:r>
              <a:rPr lang="ru-RU" sz="6000" i="1" dirty="0">
                <a:solidFill>
                  <a:srgbClr val="002060"/>
                </a:solidFill>
              </a:rPr>
              <a:t>12 декабря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Старый Новый год – </a:t>
            </a:r>
            <a:r>
              <a:rPr lang="ru-RU" sz="6000" i="1" dirty="0">
                <a:solidFill>
                  <a:srgbClr val="002060"/>
                </a:solidFill>
              </a:rPr>
              <a:t>14 января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Космонавтики – </a:t>
            </a:r>
            <a:r>
              <a:rPr lang="ru-RU" sz="6000" i="1" dirty="0">
                <a:solidFill>
                  <a:srgbClr val="002060"/>
                </a:solidFill>
              </a:rPr>
              <a:t>12 апреля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защиты детей – </a:t>
            </a:r>
            <a:r>
              <a:rPr lang="ru-RU" sz="6000" i="1" dirty="0">
                <a:solidFill>
                  <a:srgbClr val="002060"/>
                </a:solidFill>
              </a:rPr>
              <a:t>1 </a:t>
            </a:r>
            <a:r>
              <a:rPr lang="ru-RU" sz="6000" i="1" dirty="0" smtClean="0">
                <a:solidFill>
                  <a:srgbClr val="002060"/>
                </a:solidFill>
              </a:rPr>
              <a:t>июня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знаний – </a:t>
            </a:r>
            <a:r>
              <a:rPr lang="ru-RU" sz="6000" i="1" dirty="0">
                <a:solidFill>
                  <a:srgbClr val="002060"/>
                </a:solidFill>
              </a:rPr>
              <a:t>1 сентября</a:t>
            </a:r>
            <a:endParaRPr lang="ru-RU" sz="6000" dirty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6000" dirty="0">
                <a:solidFill>
                  <a:srgbClr val="002060"/>
                </a:solidFill>
              </a:rPr>
              <a:t>День учителя – </a:t>
            </a:r>
            <a:r>
              <a:rPr lang="ru-RU" sz="6000" i="1" dirty="0">
                <a:solidFill>
                  <a:srgbClr val="002060"/>
                </a:solidFill>
              </a:rPr>
              <a:t>5 октября</a:t>
            </a:r>
            <a:endParaRPr lang="ru-RU" sz="6000" dirty="0">
              <a:solidFill>
                <a:srgbClr val="002060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400" dirty="0"/>
              <a:t> 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498" y="-237155"/>
            <a:ext cx="7084640" cy="92047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</a:rPr>
              <a:t>6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Станция  «</a:t>
            </a:r>
            <a:r>
              <a:rPr lang="ru-RU" dirty="0" err="1" smtClean="0">
                <a:solidFill>
                  <a:srgbClr val="C00000"/>
                </a:solidFill>
              </a:rPr>
              <a:t>Боханская</a:t>
            </a:r>
            <a:r>
              <a:rPr lang="ru-RU" dirty="0" smtClean="0">
                <a:solidFill>
                  <a:srgbClr val="C00000"/>
                </a:solidFill>
              </a:rPr>
              <a:t>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981075"/>
            <a:ext cx="7777162" cy="568801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ru-RU" sz="6000" smtClean="0">
              <a:solidFill>
                <a:srgbClr val="002060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ru-RU" sz="4400" smtClean="0"/>
              <a:t> </a:t>
            </a:r>
          </a:p>
          <a:p>
            <a:pPr marL="0" indent="0">
              <a:buFont typeface="Wingdings 2" pitchFamily="18" charset="2"/>
              <a:buNone/>
            </a:pPr>
            <a:endParaRPr lang="ru-RU" sz="4400" b="1" smtClean="0">
              <a:solidFill>
                <a:srgbClr val="C00000"/>
              </a:solidFill>
            </a:endParaRPr>
          </a:p>
        </p:txBody>
      </p:sp>
      <p:pic>
        <p:nvPicPr>
          <p:cNvPr id="31747" name="Picture 2" descr="Карта Боханского района">
            <a:hlinkClick r:id="rId2" tooltip="Карта Боханского района Иркутской области"/>
          </p:cNvPr>
          <p:cNvPicPr>
            <a:picLocks noChangeAspect="1" noChangeArrowheads="1"/>
          </p:cNvPicPr>
          <p:nvPr/>
        </p:nvPicPr>
        <p:blipFill>
          <a:blip r:embed="rId3"/>
          <a:srcRect l="3093" t="5797" r="4124" b="-4349"/>
          <a:stretch>
            <a:fillRect/>
          </a:stretch>
        </p:blipFill>
        <p:spPr bwMode="auto">
          <a:xfrm>
            <a:off x="838200" y="908050"/>
            <a:ext cx="7162800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3995738" y="3789363"/>
            <a:ext cx="54006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2060"/>
                </a:solidFill>
                <a:latin typeface="Trebuchet MS" pitchFamily="34" charset="0"/>
              </a:rPr>
              <a:t>Площадь 3700 кв. км. </a:t>
            </a:r>
          </a:p>
          <a:p>
            <a:r>
              <a:rPr lang="ru-RU" sz="2800" b="1">
                <a:solidFill>
                  <a:srgbClr val="002060"/>
                </a:solidFill>
                <a:latin typeface="Trebuchet MS" pitchFamily="34" charset="0"/>
              </a:rPr>
              <a:t>Здесь могут расположиться такие европейские страны, как Ватикан, </a:t>
            </a:r>
          </a:p>
          <a:p>
            <a:r>
              <a:rPr lang="ru-RU" sz="2800" b="1">
                <a:solidFill>
                  <a:srgbClr val="002060"/>
                </a:solidFill>
                <a:latin typeface="Trebuchet MS" pitchFamily="34" charset="0"/>
              </a:rPr>
              <a:t>Монако, Мальта, Сан-Марино      </a:t>
            </a:r>
          </a:p>
          <a:p>
            <a:endParaRPr lang="ru-RU" b="1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0"/>
            <a:ext cx="7300664" cy="90872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Происхождение названия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2770" name="Содержимое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r>
              <a:rPr lang="ru-RU" sz="2800" smtClean="0"/>
              <a:t>Б</a:t>
            </a:r>
            <a:r>
              <a:rPr lang="ru-RU" sz="2800" u="sng" smtClean="0"/>
              <a:t>о</a:t>
            </a:r>
            <a:r>
              <a:rPr lang="ru-RU" sz="2800" smtClean="0"/>
              <a:t>хан - от бур. слов </a:t>
            </a:r>
            <a:r>
              <a:rPr lang="ru-RU" sz="2800" i="1" smtClean="0"/>
              <a:t>боохан; боо</a:t>
            </a:r>
            <a:r>
              <a:rPr lang="ru-RU" sz="2800" smtClean="0"/>
              <a:t> - "шаман", а вторая часть слова: </a:t>
            </a:r>
            <a:r>
              <a:rPr lang="ru-RU" sz="2800" i="1" smtClean="0"/>
              <a:t>хан</a:t>
            </a:r>
            <a:r>
              <a:rPr lang="ru-RU" sz="2800" smtClean="0"/>
              <a:t> - "царь", "владыка", </a:t>
            </a:r>
            <a:r>
              <a:rPr lang="ru-RU" sz="2800" i="1" smtClean="0"/>
              <a:t>хун</a:t>
            </a:r>
            <a:r>
              <a:rPr lang="ru-RU" sz="2800" smtClean="0"/>
              <a:t> - "человек" (</a:t>
            </a:r>
            <a:r>
              <a:rPr lang="ru-RU" sz="2800" i="1" smtClean="0"/>
              <a:t>боохун</a:t>
            </a:r>
            <a:r>
              <a:rPr lang="ru-RU" sz="2800" smtClean="0"/>
              <a:t> - "шаман-человек"), </a:t>
            </a:r>
            <a:r>
              <a:rPr lang="ru-RU" sz="2800" i="1" smtClean="0"/>
              <a:t>хэн</a:t>
            </a:r>
            <a:r>
              <a:rPr lang="ru-RU" sz="2800" smtClean="0"/>
              <a:t> - суффикс, обозн. жен. р. (</a:t>
            </a:r>
            <a:r>
              <a:rPr lang="ru-RU" sz="2800" i="1" smtClean="0"/>
              <a:t>боо-хэн</a:t>
            </a:r>
            <a:r>
              <a:rPr lang="ru-RU" sz="2800" smtClean="0"/>
              <a:t> - "шаманка"). </a:t>
            </a:r>
          </a:p>
          <a:p>
            <a:r>
              <a:rPr lang="ru-RU" sz="2800" smtClean="0"/>
              <a:t>Правильное истолкование второго компонента названия будет </a:t>
            </a:r>
            <a:r>
              <a:rPr lang="ru-RU" sz="2800" i="1" smtClean="0"/>
              <a:t>хэн</a:t>
            </a:r>
            <a:r>
              <a:rPr lang="ru-RU" sz="2800" smtClean="0"/>
              <a:t>, следовательно, </a:t>
            </a:r>
            <a:r>
              <a:rPr lang="ru-RU" sz="2800" i="1" smtClean="0"/>
              <a:t>боо-хэн</a:t>
            </a:r>
            <a:r>
              <a:rPr lang="ru-RU" sz="2800" smtClean="0"/>
              <a:t> будет означать "шаманка". </a:t>
            </a:r>
          </a:p>
          <a:p>
            <a:r>
              <a:rPr lang="ru-RU" sz="2800" smtClean="0"/>
              <a:t>Это предположение подтверждается еще и тем, что гора, находящаяся вблизи с. </a:t>
            </a:r>
            <a:r>
              <a:rPr lang="ru-RU" sz="2800" i="1" smtClean="0"/>
              <a:t>Бохан</a:t>
            </a:r>
            <a:r>
              <a:rPr lang="ru-RU" sz="2800" smtClean="0"/>
              <a:t>, имеет русское название </a:t>
            </a:r>
            <a:r>
              <a:rPr lang="ru-RU" sz="2800" i="1" smtClean="0"/>
              <a:t>Шаманка</a:t>
            </a:r>
            <a:r>
              <a:rPr lang="ru-RU" sz="2800" smtClean="0"/>
              <a:t>, представляющее перевод бурятского </a:t>
            </a:r>
            <a:r>
              <a:rPr lang="ru-RU" sz="2800" i="1" smtClean="0"/>
              <a:t>Бохан</a:t>
            </a:r>
            <a:r>
              <a:rPr lang="ru-RU" sz="2800" smtClean="0"/>
              <a:t>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188640"/>
            <a:ext cx="5040560" cy="15841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0" dirty="0" smtClean="0">
                <a:solidFill>
                  <a:srgbClr val="0070C0"/>
                </a:solidFill>
              </a:rPr>
              <a:t>Внеклассное мероприятие </a:t>
            </a:r>
            <a:br>
              <a:rPr lang="ru-RU" sz="3200" b="0" dirty="0" smtClean="0">
                <a:solidFill>
                  <a:srgbClr val="0070C0"/>
                </a:solidFill>
              </a:rPr>
            </a:br>
            <a:endParaRPr lang="ru-RU" sz="3200" b="0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body" sz="half" idx="2"/>
          </p:nvPr>
        </p:nvSpPr>
        <p:spPr>
          <a:xfrm>
            <a:off x="5435600" y="5229225"/>
            <a:ext cx="3708400" cy="1439863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Подготовил: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Ибрагимова О.В. – учитель истории и обществознания</a:t>
            </a:r>
          </a:p>
        </p:txBody>
      </p:sp>
      <p:pic>
        <p:nvPicPr>
          <p:cNvPr id="6" name="Picture 2" descr="C:\Documents and Settings\Домашний\Мои документы\Мои рисунки\Организатор клипов (Microsoft)\j028563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565400"/>
            <a:ext cx="3990975" cy="35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2187575"/>
            <a:ext cx="4684712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C0066"/>
                </a:solidFill>
              </a:rPr>
              <a:t>Историческая справка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3600" smtClean="0"/>
              <a:t> -  Боханский район образован в январе 1922 года;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 sz="3600" smtClean="0"/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ru-RU" sz="3600" smtClean="0"/>
              <a:t>Расположен в юго-восточной части Иркутской области, по правой стороне р.Ангара;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-"/>
            </a:pPr>
            <a:endParaRPr lang="ru-RU" sz="3600" smtClean="0"/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ru-RU" sz="3600" smtClean="0"/>
              <a:t>Площадь района – 3700 кв.км.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-"/>
            </a:pPr>
            <a:endParaRPr lang="ru-RU" sz="3600" smtClean="0"/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ru-RU" sz="3600" smtClean="0"/>
              <a:t>В составе района – 13 МО;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-"/>
            </a:pPr>
            <a:endParaRPr lang="ru-RU" sz="3600" smtClean="0"/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ru-RU" sz="3600" smtClean="0"/>
              <a:t>Численность населения – 25075 чел.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ъект 2"/>
          <p:cNvSpPr>
            <a:spLocks noGrp="1"/>
          </p:cNvSpPr>
          <p:nvPr>
            <p:ph idx="1"/>
          </p:nvPr>
        </p:nvSpPr>
        <p:spPr>
          <a:xfrm>
            <a:off x="395288" y="1052513"/>
            <a:ext cx="7300912" cy="54038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3200" b="1" smtClean="0">
                <a:solidFill>
                  <a:srgbClr val="C00000"/>
                </a:solidFill>
              </a:rPr>
              <a:t>Я знаю, есть места получше. Где лучше лес, где моря гладь.</a:t>
            </a:r>
          </a:p>
          <a:p>
            <a:pPr algn="ctr">
              <a:buFont typeface="Wingdings 2" pitchFamily="18" charset="2"/>
              <a:buNone/>
            </a:pPr>
            <a:r>
              <a:rPr lang="ru-RU" sz="3200" b="1" smtClean="0">
                <a:solidFill>
                  <a:srgbClr val="C00000"/>
                </a:solidFill>
              </a:rPr>
              <a:t>Где климат мягче, воздух чище. И где такая благодать!</a:t>
            </a:r>
          </a:p>
          <a:p>
            <a:pPr algn="ctr">
              <a:buFont typeface="Wingdings 2" pitchFamily="18" charset="2"/>
              <a:buNone/>
            </a:pPr>
            <a:r>
              <a:rPr lang="ru-RU" sz="3200" b="1" smtClean="0">
                <a:solidFill>
                  <a:srgbClr val="C00000"/>
                </a:solidFill>
              </a:rPr>
              <a:t>Но я люблю природу нашу, какая есть, пусть знает свет,</a:t>
            </a:r>
          </a:p>
          <a:p>
            <a:pPr algn="ctr">
              <a:buFont typeface="Wingdings 2" pitchFamily="18" charset="2"/>
              <a:buNone/>
            </a:pPr>
            <a:r>
              <a:rPr lang="ru-RU" sz="3200" b="1" smtClean="0">
                <a:solidFill>
                  <a:srgbClr val="C00000"/>
                </a:solidFill>
              </a:rPr>
              <a:t>Что лучше места, где родился, для человека в мире нет!</a:t>
            </a:r>
          </a:p>
          <a:p>
            <a:endParaRPr lang="ru-RU" sz="3200" b="1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Спасибо за игру!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35843" name="Рисунок 2" descr="http://galina-soleil.narod2.ru/portfolio/VNE.gif?rand=208984791248182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1706563"/>
            <a:ext cx="42862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1 Станция </a:t>
            </a:r>
            <a:r>
              <a:rPr lang="ru-RU" dirty="0">
                <a:solidFill>
                  <a:srgbClr val="002060"/>
                </a:solidFill>
              </a:rPr>
              <a:t>«Мозговой штурм»</a:t>
            </a:r>
            <a:endParaRPr lang="ru-RU" dirty="0"/>
          </a:p>
        </p:txBody>
      </p:sp>
      <p:pic>
        <p:nvPicPr>
          <p:cNvPr id="15362" name="Picture 7" descr="C:\Documents and Settings\Домашний\Local Settings\Temporary Internet Files\Content.IE5\GPSV8F8R\MC900434411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63713" y="1484313"/>
            <a:ext cx="5181600" cy="5140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«Мозговой штурм»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4400" dirty="0"/>
              <a:t>1. Какое название более правильно – «Российская Федерация» или «Россия»?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4400" dirty="0"/>
              <a:t>2. Столица России?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4400" dirty="0"/>
              <a:t>3. Глава Российской Федерации?</a:t>
            </a:r>
            <a:r>
              <a:rPr lang="ru-RU" sz="4400" i="1" dirty="0"/>
              <a:t> </a:t>
            </a:r>
            <a:endParaRPr lang="ru-RU" sz="44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4400" dirty="0"/>
              <a:t>4. Назовите ФИО действующего Президента.</a:t>
            </a:r>
            <a:r>
              <a:rPr lang="ru-RU" sz="4400" i="1" dirty="0"/>
              <a:t> </a:t>
            </a:r>
            <a:endParaRPr lang="ru-RU" sz="44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4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«Мозговой штурм»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4400" dirty="0"/>
              <a:t>5</a:t>
            </a:r>
            <a:r>
              <a:rPr lang="ru-RU" sz="4400" dirty="0" smtClean="0"/>
              <a:t>. </a:t>
            </a:r>
            <a:r>
              <a:rPr lang="ru-RU" sz="4000" dirty="0"/>
              <a:t>Что такое Конституция?</a:t>
            </a:r>
            <a:r>
              <a:rPr lang="ru-RU" sz="4000" i="1" dirty="0"/>
              <a:t> </a:t>
            </a:r>
            <a:endParaRPr lang="ru-RU" sz="40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4000" dirty="0"/>
              <a:t>6. Когда была принята действующая Конституция?</a:t>
            </a:r>
            <a:r>
              <a:rPr lang="ru-RU" sz="4000" i="1" dirty="0"/>
              <a:t> </a:t>
            </a:r>
            <a:endParaRPr lang="ru-RU" sz="40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4000" dirty="0"/>
              <a:t>7. </a:t>
            </a:r>
            <a:r>
              <a:rPr lang="ru-RU" sz="4000" dirty="0" smtClean="0"/>
              <a:t>Символы </a:t>
            </a:r>
            <a:r>
              <a:rPr lang="ru-RU" sz="4000" dirty="0"/>
              <a:t>государства, </a:t>
            </a:r>
            <a:r>
              <a:rPr lang="ru-RU" sz="4000" dirty="0" smtClean="0"/>
              <a:t>закреплённые Конституцией</a:t>
            </a:r>
            <a:r>
              <a:rPr lang="ru-RU" sz="4000" dirty="0"/>
              <a:t>?</a:t>
            </a:r>
            <a:r>
              <a:rPr lang="ru-RU" sz="4000" i="1" dirty="0"/>
              <a:t> </a:t>
            </a:r>
            <a:endParaRPr lang="ru-RU" sz="4000" i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900" dirty="0"/>
              <a:t>8.Назовите последовательно цвета </a:t>
            </a:r>
            <a:r>
              <a:rPr lang="ru-RU" sz="3900" dirty="0" smtClean="0"/>
              <a:t>флага РФ</a:t>
            </a:r>
            <a:r>
              <a:rPr lang="ru-RU" sz="3900" i="1" dirty="0" smtClean="0"/>
              <a:t> </a:t>
            </a:r>
            <a:endParaRPr lang="ru-RU" sz="39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 «Мозговой штурм»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4000" dirty="0"/>
              <a:t>9. Кто несёт ответственность за образование ребёнка?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4000" dirty="0"/>
              <a:t>10. Деревянная игрушка – символ России.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4000" dirty="0"/>
              <a:t>11. Назовите государственный язык нашей страны.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4000" dirty="0"/>
              <a:t>12. Назовите денежную единицу России.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 «Мозговой штурм»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smtClean="0"/>
              <a:t>13. Какое место в мире Россия занимает по площади? </a:t>
            </a:r>
          </a:p>
          <a:p>
            <a:r>
              <a:rPr lang="ru-RU" sz="3600" smtClean="0"/>
              <a:t>14. Назовите растение – символ России. </a:t>
            </a:r>
          </a:p>
          <a:p>
            <a:r>
              <a:rPr lang="ru-RU" sz="3600" smtClean="0"/>
              <a:t>15. Как называется торжественная песня или мелодия? </a:t>
            </a:r>
          </a:p>
          <a:p>
            <a:endParaRPr lang="ru-RU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003232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2 Станция  «собери пословицы»</a:t>
            </a:r>
            <a:endParaRPr lang="ru-RU" dirty="0"/>
          </a:p>
        </p:txBody>
      </p:sp>
      <p:pic>
        <p:nvPicPr>
          <p:cNvPr id="4" name="Picture 2" descr="C:\Users\Светлана\Documents\КАРТИНКИ ДЛЯ ПРЕЗЕНТАЦИЙ\герои сказок\1191269251_c413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268538" y="2133600"/>
            <a:ext cx="3527425" cy="43910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43192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3 Станция «Знаменитые люди»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4400" b="1" smtClean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350" y="1773238"/>
            <a:ext cx="5184775" cy="491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575</TotalTime>
  <Words>560</Words>
  <Application>Microsoft Office PowerPoint</Application>
  <PresentationFormat>Экран (4:3)</PresentationFormat>
  <Paragraphs>91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Изящная</vt:lpstr>
      <vt:lpstr>Презентация PowerPoint</vt:lpstr>
      <vt:lpstr>Внеклассное мероприятие  </vt:lpstr>
      <vt:lpstr>1 Станция «Мозговой штурм»</vt:lpstr>
      <vt:lpstr>«Мозговой штурм»</vt:lpstr>
      <vt:lpstr>«Мозговой штурм»</vt:lpstr>
      <vt:lpstr> «Мозговой штурм»</vt:lpstr>
      <vt:lpstr> «Мозговой штурм»</vt:lpstr>
      <vt:lpstr>2 Станция  «собери пословицы»</vt:lpstr>
      <vt:lpstr>3 Станция «Знаменитые люди»</vt:lpstr>
      <vt:lpstr>   Разгадав ребусы, вы узнаете фамилии знаменитых людей России </vt:lpstr>
      <vt:lpstr>Разгадав ребусы, вы узнаете фамилии знаменитых людей России </vt:lpstr>
      <vt:lpstr>4 Станция «Геральдическая»</vt:lpstr>
      <vt:lpstr>Чей это герб? Что на нем изображено?</vt:lpstr>
      <vt:lpstr>Чей это герб? Что на нем изображено?</vt:lpstr>
      <vt:lpstr>Чей это герб? Что на нем изображено?</vt:lpstr>
      <vt:lpstr>5 Станция  «Праздничная»</vt:lpstr>
      <vt:lpstr>Станция  «Праздничная»</vt:lpstr>
      <vt:lpstr>6 Станция  «Боханская»</vt:lpstr>
      <vt:lpstr>Происхождение названия</vt:lpstr>
      <vt:lpstr>Историческая справка</vt:lpstr>
      <vt:lpstr>Презентация PowerPoint</vt:lpstr>
      <vt:lpstr>Спасибо за игру!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Экономические рассуждалки</dc:title>
  <dc:creator>Роман</dc:creator>
  <cp:lastModifiedBy>User</cp:lastModifiedBy>
  <cp:revision>63</cp:revision>
  <dcterms:created xsi:type="dcterms:W3CDTF">2009-12-02T21:05:01Z</dcterms:created>
  <dcterms:modified xsi:type="dcterms:W3CDTF">2023-10-14T05:45:51Z</dcterms:modified>
</cp:coreProperties>
</file>