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7" r:id="rId6"/>
    <p:sldId id="268" r:id="rId7"/>
    <p:sldId id="269" r:id="rId8"/>
    <p:sldId id="271" r:id="rId9"/>
    <p:sldId id="270" r:id="rId10"/>
    <p:sldId id="272" r:id="rId11"/>
    <p:sldId id="273" r:id="rId12"/>
    <p:sldId id="274" r:id="rId13"/>
    <p:sldId id="259" r:id="rId14"/>
    <p:sldId id="260" r:id="rId15"/>
    <p:sldId id="261" r:id="rId16"/>
    <p:sldId id="263" r:id="rId17"/>
    <p:sldId id="26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72" autoAdjust="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47B23E-462B-41DF-8194-71E21003C1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35899C-95AD-48D4-8764-C3072B72FE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01122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внеурочной деятельности по проектной деятельности ( предметная область «Технология») </a:t>
            </a:r>
            <a:b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«Точка роста»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4857760"/>
            <a:ext cx="8858312" cy="18573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МБОУ «</a:t>
            </a:r>
            <a:r>
              <a:rPr lang="ru-RU" sz="2800" dirty="0" err="1" smtClean="0">
                <a:solidFill>
                  <a:schemeClr val="bg1"/>
                </a:solidFill>
              </a:rPr>
              <a:t>Ново-Идинская</a:t>
            </a:r>
            <a:r>
              <a:rPr lang="ru-RU" sz="2800" dirty="0" smtClean="0">
                <a:solidFill>
                  <a:schemeClr val="bg1"/>
                </a:solidFill>
              </a:rPr>
              <a:t> средняя общеобразовательная школа»</a:t>
            </a:r>
          </a:p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Середкина</a:t>
            </a:r>
            <a:r>
              <a:rPr lang="ru-RU" sz="2800" dirty="0" smtClean="0">
                <a:solidFill>
                  <a:schemeClr val="bg1"/>
                </a:solidFill>
              </a:rPr>
              <a:t> Марина Валериевна , учитель технологии, руководитель кружка «Проектная мастерская».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www.np-ciz.ru/images/img_26a78ad32aa8101f0ef6c6b3145debb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143248"/>
            <a:ext cx="2286016" cy="1643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image.shutterstock.com/shutterstock/photos/1073804999/display_1500/stock-vector-businessman-sitting-in-lotus-pose-business-office-concept-cartoon-vector-illustration-1073804999.jpg"/>
          <p:cNvPicPr/>
          <p:nvPr/>
        </p:nvPicPr>
        <p:blipFill>
          <a:blip r:embed="rId3" cstate="print"/>
          <a:srcRect l="15714" t="7368" r="11170" b="19398"/>
          <a:stretch>
            <a:fillRect/>
          </a:stretch>
        </p:blipFill>
        <p:spPr bwMode="auto">
          <a:xfrm>
            <a:off x="428596" y="3357562"/>
            <a:ext cx="2286016" cy="15001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/>
          <a:lstStyle/>
          <a:p>
            <a:pPr marL="342900" lvl="0" indent="-342900" algn="just">
              <a:buClrTx/>
              <a:buSzTx/>
              <a:buFont typeface="Arial" pitchFamily="34" charset="0"/>
              <a:buChar char="•"/>
              <a:defRPr/>
            </a:pPr>
            <a:r>
              <a:rPr lang="ru-RU" sz="2800" b="1" dirty="0" smtClean="0"/>
              <a:t>Важно знать тип проекта, </a:t>
            </a:r>
            <a:r>
              <a:rPr lang="ru-RU" sz="2800" dirty="0" smtClean="0"/>
              <a:t>так как  с типом связаны </a:t>
            </a:r>
            <a:r>
              <a:rPr lang="ru-RU" sz="2800" b="1" dirty="0" smtClean="0"/>
              <a:t>способы работы и вид проектного продукта </a:t>
            </a:r>
            <a:r>
              <a:rPr lang="ru-RU" sz="2800" dirty="0" smtClean="0"/>
              <a:t>(того, что создается в результате деятельности).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  <a:defRPr/>
            </a:pPr>
            <a:r>
              <a:rPr lang="ru-RU" sz="2800" dirty="0" smtClean="0"/>
              <a:t>В любом случае </a:t>
            </a:r>
            <a:r>
              <a:rPr lang="ru-RU" sz="2800" b="1" dirty="0" smtClean="0"/>
              <a:t>продукт проекта </a:t>
            </a:r>
            <a:r>
              <a:rPr lang="ru-RU" sz="2800" dirty="0" smtClean="0"/>
              <a:t>должен представлять не только интересы автора,</a:t>
            </a:r>
            <a:r>
              <a:rPr lang="ru-RU" sz="2800" b="1" dirty="0" smtClean="0"/>
              <a:t> </a:t>
            </a:r>
            <a:r>
              <a:rPr lang="ru-RU" sz="2800" dirty="0" smtClean="0"/>
              <a:t>но и </a:t>
            </a:r>
            <a:r>
              <a:rPr lang="ru-RU" sz="2800" b="1" dirty="0" smtClean="0"/>
              <a:t>быть полезным и интересным другим людям.</a:t>
            </a:r>
            <a:endParaRPr lang="ru-RU" sz="2800" b="1" dirty="0"/>
          </a:p>
        </p:txBody>
      </p:sp>
      <p:pic>
        <p:nvPicPr>
          <p:cNvPr id="4" name="Рисунок 3" descr="https://i.ytimg.com/vi/3h-8zBdBdJs/maxresdefault.jpg"/>
          <p:cNvPicPr/>
          <p:nvPr/>
        </p:nvPicPr>
        <p:blipFill>
          <a:blip r:embed="rId2"/>
          <a:srcRect l="9467" t="5132" r="4690" b="20459"/>
          <a:stretch>
            <a:fillRect/>
          </a:stretch>
        </p:blipFill>
        <p:spPr bwMode="auto">
          <a:xfrm>
            <a:off x="2571736" y="4214818"/>
            <a:ext cx="5095875" cy="2486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для организации поисковой деятельности обучающихся и поддержки их мотивации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определения проблемы и цели:</a:t>
            </a:r>
          </a:p>
          <a:p>
            <a:pPr lvl="1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Приемы: «Мозговой штурм»,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Синектика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«Морфологическая решетка», «Софт-анализ», «Дерево целей», «Визуальное ранжирование»,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Метаплан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«Дерево проблем»</a:t>
            </a: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поиска вариантов решения</a:t>
            </a:r>
          </a:p>
          <a:p>
            <a:pPr lvl="1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«Цветок лотоса», «Анализ альтернатив»</a:t>
            </a: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защиты проекта</a:t>
            </a:r>
          </a:p>
          <a:p>
            <a:pPr lvl="1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«Шесть шляп мышления», «Круглый стол»</a:t>
            </a: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рефлексии</a:t>
            </a:r>
          </a:p>
          <a:p>
            <a:pPr lvl="1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«Рефлексивный круг», «Рефлексивная мишень», «Заверши фразу», «Мини-сочинение»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детей кружка «Проектная мастерская»  с использованием оборудования Центра «Точка роста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2021 -2022 учебный год</a:t>
            </a:r>
          </a:p>
          <a:p>
            <a:pPr>
              <a:buNone/>
            </a:pPr>
            <a:r>
              <a:rPr lang="ru-RU" dirty="0" smtClean="0"/>
              <a:t>     25 обучающихся</a:t>
            </a:r>
          </a:p>
          <a:p>
            <a:pPr algn="ctr">
              <a:buNone/>
            </a:pPr>
            <a:r>
              <a:rPr lang="ru-RU" dirty="0" smtClean="0"/>
              <a:t>От 10 – до 15 лет</a:t>
            </a:r>
          </a:p>
          <a:p>
            <a:pPr algn="just">
              <a:buNone/>
            </a:pPr>
            <a:r>
              <a:rPr lang="ru-RU" dirty="0" smtClean="0"/>
              <a:t>На занятиях ДОП «Основы проектной деятельности» «Точка роста» учащиеся используют в работе ноутбуки, интерактивную доску, сеть интернет.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2022 – 2023 учебный год</a:t>
            </a:r>
          </a:p>
          <a:p>
            <a:pPr algn="ctr">
              <a:buNone/>
            </a:pPr>
            <a:r>
              <a:rPr lang="ru-RU" dirty="0" smtClean="0"/>
              <a:t>26 обучающихся </a:t>
            </a:r>
          </a:p>
          <a:p>
            <a:pPr algn="ctr">
              <a:buNone/>
            </a:pPr>
            <a:r>
              <a:rPr lang="ru-RU" dirty="0" smtClean="0"/>
              <a:t>От 12 – до 15 лет</a:t>
            </a:r>
          </a:p>
          <a:p>
            <a:pPr algn="just">
              <a:buNone/>
            </a:pPr>
            <a:r>
              <a:rPr lang="ru-RU" dirty="0" smtClean="0"/>
              <a:t>На занятиях ДОП «Основы проектной деятельности» «Точка роста» учащиеся используют в работе ноутбуки, интерактивную доску, сеть интернет.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393141" y="4250537"/>
            <a:ext cx="442915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проектами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sered\OneDrive\Рабочий стол\IMG_20210923_161437.jpg"/>
          <p:cNvPicPr>
            <a:picLocks noGrp="1"/>
          </p:cNvPicPr>
          <p:nvPr>
            <p:ph idx="1"/>
          </p:nvPr>
        </p:nvPicPr>
        <p:blipFill>
          <a:blip r:embed="rId2" cstate="print"/>
          <a:srcRect l="6734" t="9255" b="20192"/>
          <a:stretch>
            <a:fillRect/>
          </a:stretch>
        </p:blipFill>
        <p:spPr bwMode="auto">
          <a:xfrm>
            <a:off x="142844" y="1071546"/>
            <a:ext cx="4674525" cy="411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sered\OneDrive\Рабочий стол\IMG_20210923_161409.jpg"/>
          <p:cNvPicPr/>
          <p:nvPr/>
        </p:nvPicPr>
        <p:blipFill>
          <a:blip r:embed="rId3" cstate="print"/>
          <a:srcRect l="4009" t="17307" r="1282" b="20193"/>
          <a:stretch>
            <a:fillRect/>
          </a:stretch>
        </p:blipFill>
        <p:spPr bwMode="auto">
          <a:xfrm>
            <a:off x="4429092" y="3524244"/>
            <a:ext cx="4714908" cy="333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ed\OneDrive\Рабочий стол\IMG_20211008_111407.jpg"/>
          <p:cNvPicPr/>
          <p:nvPr/>
        </p:nvPicPr>
        <p:blipFill>
          <a:blip r:embed="rId2" cstate="print"/>
          <a:srcRect t="13684" r="5235"/>
          <a:stretch>
            <a:fillRect/>
          </a:stretch>
        </p:blipFill>
        <p:spPr bwMode="auto">
          <a:xfrm>
            <a:off x="714348" y="1142984"/>
            <a:ext cx="807249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Районная научно – практическая конференция «Шаг в будущее» 2022г.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71504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I</a:t>
            </a:r>
            <a:r>
              <a:rPr lang="ru-RU" sz="2000" dirty="0" smtClean="0"/>
              <a:t> место – проект </a:t>
            </a:r>
            <a:endParaRPr lang="en-US" sz="2000" dirty="0" smtClean="0"/>
          </a:p>
          <a:p>
            <a:pPr algn="ctr">
              <a:buNone/>
            </a:pPr>
            <a:r>
              <a:rPr lang="ru-RU" sz="2000" dirty="0" smtClean="0"/>
              <a:t>«Удивительный лен». </a:t>
            </a:r>
          </a:p>
          <a:p>
            <a:pPr algn="ctr">
              <a:buNone/>
            </a:pPr>
            <a:r>
              <a:rPr lang="ru-RU" sz="2000" dirty="0" smtClean="0"/>
              <a:t>Автор работы: Мамонтова Мария 5 класс.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92933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III</a:t>
            </a:r>
            <a:r>
              <a:rPr lang="ru-RU" sz="2000" dirty="0" smtClean="0"/>
              <a:t> место – проект «Украшения из кожи: от замысла к воплощению».</a:t>
            </a:r>
          </a:p>
          <a:p>
            <a:pPr algn="ctr">
              <a:buNone/>
            </a:pPr>
            <a:r>
              <a:rPr lang="ru-RU" sz="2000" dirty="0" smtClean="0"/>
              <a:t>Автор работы: </a:t>
            </a:r>
            <a:r>
              <a:rPr lang="ru-RU" sz="2000" dirty="0" err="1" smtClean="0"/>
              <a:t>Филипчук</a:t>
            </a:r>
            <a:r>
              <a:rPr lang="ru-RU" sz="2000" dirty="0" smtClean="0"/>
              <a:t> </a:t>
            </a:r>
          </a:p>
          <a:p>
            <a:pPr algn="ctr">
              <a:buNone/>
            </a:pPr>
            <a:r>
              <a:rPr lang="ru-RU" sz="2000" dirty="0" smtClean="0"/>
              <a:t>Кира 5 класс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sered\OneDrive\Рабочий стол\IMG_20220422_163528.jpg"/>
          <p:cNvPicPr/>
          <p:nvPr/>
        </p:nvPicPr>
        <p:blipFill>
          <a:blip r:embed="rId2" cstate="print"/>
          <a:srcRect l="17314" t="10827" r="31769" b="37807"/>
          <a:stretch>
            <a:fillRect/>
          </a:stretch>
        </p:blipFill>
        <p:spPr bwMode="auto">
          <a:xfrm>
            <a:off x="928662" y="2428868"/>
            <a:ext cx="3025140" cy="406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sered\OneDrive\Рабочий стол\IMG_20220422_163330.jpg"/>
          <p:cNvPicPr/>
          <p:nvPr/>
        </p:nvPicPr>
        <p:blipFill>
          <a:blip r:embed="rId3" cstate="print"/>
          <a:srcRect l="21806" t="9014" r="27205" b="36538"/>
          <a:stretch>
            <a:fillRect/>
          </a:stretch>
        </p:blipFill>
        <p:spPr bwMode="auto">
          <a:xfrm>
            <a:off x="5214942" y="2643182"/>
            <a:ext cx="3028950" cy="4029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</a:t>
            </a:r>
            <a: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интеллектуальные соревнования «Шаг в будущее, Юниор» 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G:\Секция13. Культурология\сертификат XXI регион шаг_1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00108"/>
            <a:ext cx="39290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Областная научно-практическая конференция школьников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«Кирилло-Мефодиевские чтения» - 2022., г. </a:t>
            </a:r>
            <a:r>
              <a:rPr lang="ru-RU" sz="2000" b="1" dirty="0" err="1" smtClean="0">
                <a:solidFill>
                  <a:schemeClr val="tx1"/>
                </a:solidFill>
              </a:rPr>
              <a:t>Ангарск</a:t>
            </a:r>
            <a:r>
              <a:rPr lang="ru-RU" sz="2000" b="1" dirty="0" smtClean="0">
                <a:solidFill>
                  <a:schemeClr val="tx1"/>
                </a:solidFill>
              </a:rPr>
              <a:t>. Номинация –православные традиции и праздники. «Тайны старинного полотенца» – автор проекта Толстикова Любовь 7 класс. Диплом </a:t>
            </a:r>
            <a:r>
              <a:rPr lang="en-US" sz="2000" b="1" dirty="0" smtClean="0">
                <a:solidFill>
                  <a:schemeClr val="tx1"/>
                </a:solidFill>
              </a:rPr>
              <a:t>II</a:t>
            </a:r>
            <a:r>
              <a:rPr lang="ru-RU" sz="2000" b="1" dirty="0" smtClean="0">
                <a:solidFill>
                  <a:schemeClr val="tx1"/>
                </a:solidFill>
              </a:rPr>
              <a:t> степени.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sered\OneDrive\Рабочий стол\IMG_20220429_131426.jpg"/>
          <p:cNvPicPr>
            <a:picLocks noGrp="1"/>
          </p:cNvPicPr>
          <p:nvPr>
            <p:ph idx="1"/>
          </p:nvPr>
        </p:nvPicPr>
        <p:blipFill>
          <a:blip r:embed="rId2" cstate="print"/>
          <a:srcRect l="11705" t="1803" r="6521" b="2524"/>
          <a:stretch>
            <a:fillRect/>
          </a:stretch>
        </p:blipFill>
        <p:spPr bwMode="auto">
          <a:xfrm>
            <a:off x="1000100" y="1571612"/>
            <a:ext cx="322890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ered\OneDrive\Рабочий стол\IMG_20220429_143333.jpg"/>
          <p:cNvPicPr/>
          <p:nvPr/>
        </p:nvPicPr>
        <p:blipFill>
          <a:blip r:embed="rId3" cstate="print"/>
          <a:srcRect l="5291" t="6250" r="15339"/>
          <a:stretch>
            <a:fillRect/>
          </a:stretch>
        </p:blipFill>
        <p:spPr bwMode="auto">
          <a:xfrm>
            <a:off x="4643438" y="1571612"/>
            <a:ext cx="33575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Эпиграф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«Расскажи – и я забуду, </a:t>
            </a:r>
          </a:p>
          <a:p>
            <a:pPr>
              <a:buNone/>
            </a:pP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 – и я запомню, </a:t>
            </a:r>
          </a:p>
          <a:p>
            <a:pPr>
              <a:buNone/>
            </a:pP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попробовать –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я пойму…»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Конфуций</a:t>
            </a:r>
          </a:p>
          <a:p>
            <a:pPr>
              <a:buNone/>
            </a:pP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s://www.chinasmack.com/wp-content/uploads/chinasmack/2013/09/the-state-councils-plan-to-change-the-date-of-teachers-day-netizens-reaction-02.jpg"/>
          <p:cNvPicPr>
            <a:picLocks noChangeAspect="1" noChangeArrowheads="1"/>
          </p:cNvPicPr>
          <p:nvPr/>
        </p:nvPicPr>
        <p:blipFill>
          <a:blip r:embed="rId2" cstate="print"/>
          <a:srcRect l="14808" r="11153"/>
          <a:stretch>
            <a:fillRect/>
          </a:stretch>
        </p:blipFill>
        <p:spPr bwMode="auto">
          <a:xfrm>
            <a:off x="5572132" y="1571612"/>
            <a:ext cx="2880320" cy="259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«Проектная мастерская»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обучение детей основам проектной деятельности и их активное творческое развитие с учетом индивидуальности каждого ребенка посредством решения поставленных проблем.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помнить!!!, что для ребенка -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00307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800" dirty="0" smtClean="0"/>
              <a:t>Тема проекта должна быть интересна автору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Проект должен решать важную для автора проблему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Цель проекта должна быть  реально достижима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Содержание проекта должно отражать авторскую   точку зрения на проблему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В проекте должен проявиться творческий подход автора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В результате работы должен появиться уникальный авторский продукт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4286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работы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592935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На базе нашей школы в «Точке роста» внеурочная деятельность по проектной деятельности мною реализуется уже второй год.</a:t>
            </a:r>
            <a:r>
              <a:rPr lang="ru-RU" sz="2000" b="1" dirty="0" smtClean="0"/>
              <a:t> </a:t>
            </a:r>
            <a:r>
              <a:rPr lang="ru-RU" sz="2000" dirty="0" smtClean="0"/>
              <a:t>На первом занятии    объявляю  детям  о  том,  что  в  начале учебного года они  должны  определиться над выбором проекта,  над  которым они  будут  работать в течении года .  Объясняю  учащимся,  что  такое  проект, виды проектов  и  этапы  выполнения.    Даю  время  подумать  над  темой.  Тематика  проектной  деятельности  должна  быть  как  можно  шире,  чтобы  охватить  весь  материал  </a:t>
            </a:r>
            <a:r>
              <a:rPr lang="ru-RU" sz="2000" dirty="0" smtClean="0"/>
              <a:t>выбранного </a:t>
            </a:r>
            <a:r>
              <a:rPr lang="ru-RU" sz="2000" dirty="0" smtClean="0"/>
              <a:t>предмета  и  учесть  интересы  всех  учащихся. При  выборе  тем  учащиеся,  как  правило,  испытывают  трудности.  Тогда  я  предлагаю  составленные  заранее  темы  проектов,  которые  соответствуют  возрастной  категории.  Необходимо  вовлечь  всех  учащихся,  предложив  каждому  </a:t>
            </a:r>
            <a:r>
              <a:rPr lang="ru-RU" sz="2000" dirty="0" smtClean="0"/>
              <a:t>тему</a:t>
            </a:r>
            <a:r>
              <a:rPr lang="ru-RU" sz="2000" dirty="0" smtClean="0"/>
              <a:t>  </a:t>
            </a:r>
            <a:r>
              <a:rPr lang="ru-RU" sz="2000" dirty="0" smtClean="0"/>
              <a:t>с  учётом  уровня  его  подготовки. В  своей  работе  я  использую  проекты  учебные  и  творческие.</a:t>
            </a:r>
          </a:p>
          <a:p>
            <a:pPr algn="just">
              <a:buNone/>
            </a:pPr>
            <a:r>
              <a:rPr lang="ru-RU" sz="2000" dirty="0" smtClean="0"/>
              <a:t>Проектная   деятельность  имеет  широкие  возможности   для  формирования  навыков  учебно-исследовательской  деятельности  во  внеурочной деятельности,  позволяет  развивать  у  учащихся  творческие  способности,  умение  представлять  результаты  своей  деятельности,  планировать  свою  практическую  деятельность,  умение  самостоятельно  найти  недостающую  информацию.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81"/>
            <a:ext cx="9144000" cy="68640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003232" cy="7109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проект и научное исследование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908720"/>
          <a:ext cx="8533612" cy="5730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98978"/>
                <a:gridCol w="4634634"/>
              </a:tblGrid>
              <a:tr h="447824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Учебный проект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Исследование</a:t>
                      </a:r>
                      <a:endParaRPr lang="ru-RU" sz="2600" dirty="0"/>
                    </a:p>
                  </a:txBody>
                  <a:tcPr/>
                </a:tc>
              </a:tr>
              <a:tr h="1988108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Использование</a:t>
                      </a:r>
                      <a:r>
                        <a:rPr lang="ru-RU" sz="2600" baseline="0" dirty="0" smtClean="0"/>
                        <a:t> знаний по учебным предметам и жизненного опыта.</a:t>
                      </a:r>
                    </a:p>
                    <a:p>
                      <a:r>
                        <a:rPr lang="ru-RU" sz="2600" b="1" baseline="0" dirty="0" smtClean="0"/>
                        <a:t>Цель: </a:t>
                      </a:r>
                      <a:r>
                        <a:rPr lang="ru-RU" sz="2600" baseline="0" dirty="0" smtClean="0"/>
                        <a:t>создание продукта проекта (решение конкретной проблемы)</a:t>
                      </a:r>
                    </a:p>
                    <a:p>
                      <a:r>
                        <a:rPr lang="ru-RU" sz="2600" b="1" baseline="0" dirty="0" smtClean="0"/>
                        <a:t>Особенности: </a:t>
                      </a:r>
                      <a:r>
                        <a:rPr lang="ru-RU" sz="2600" baseline="0" dirty="0" smtClean="0"/>
                        <a:t>Применение различных видов деятельности . </a:t>
                      </a:r>
                    </a:p>
                    <a:p>
                      <a:r>
                        <a:rPr lang="ru-RU" sz="2600" baseline="0" dirty="0" smtClean="0"/>
                        <a:t>Практическое применение продукта 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Открытие новых знаний.</a:t>
                      </a:r>
                    </a:p>
                    <a:p>
                      <a:r>
                        <a:rPr lang="ru-RU" sz="2600" b="1" dirty="0" smtClean="0"/>
                        <a:t>Цель:</a:t>
                      </a:r>
                      <a:r>
                        <a:rPr lang="ru-RU" sz="2600" b="1" baseline="0" dirty="0" smtClean="0"/>
                        <a:t> </a:t>
                      </a:r>
                      <a:r>
                        <a:rPr lang="ru-RU" sz="2600" baseline="0" dirty="0" smtClean="0"/>
                        <a:t>освоить исследовательские умения, развить способности, самостоятельно получить новое знание</a:t>
                      </a:r>
                    </a:p>
                    <a:p>
                      <a:r>
                        <a:rPr lang="ru-RU" sz="2600" b="1" baseline="0" dirty="0" smtClean="0"/>
                        <a:t>Особенности: </a:t>
                      </a:r>
                      <a:r>
                        <a:rPr lang="ru-RU" sz="2600" baseline="0" dirty="0" smtClean="0"/>
                        <a:t>описать конечный продукт невозможно, т.к. результат не известен.</a:t>
                      </a:r>
                    </a:p>
                    <a:p>
                      <a:r>
                        <a:rPr lang="ru-RU" sz="2600" baseline="0" dirty="0" smtClean="0"/>
                        <a:t>Может входить в проект – появляется проектно-исследовательская работа</a:t>
                      </a:r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857232"/>
          <a:ext cx="9072594" cy="60007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90017"/>
                <a:gridCol w="4882577"/>
              </a:tblGrid>
              <a:tr h="510704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Учебный проект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Исследование</a:t>
                      </a:r>
                      <a:endParaRPr lang="ru-RU" sz="2600" dirty="0"/>
                    </a:p>
                  </a:txBody>
                  <a:tcPr/>
                </a:tc>
              </a:tr>
              <a:tr h="5490064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Использование</a:t>
                      </a:r>
                      <a:r>
                        <a:rPr lang="ru-RU" sz="2600" baseline="0" dirty="0" smtClean="0"/>
                        <a:t> знаний по учебным предметам и жизненного опыта.</a:t>
                      </a:r>
                    </a:p>
                    <a:p>
                      <a:r>
                        <a:rPr lang="ru-RU" sz="2600" b="1" baseline="0" dirty="0" smtClean="0"/>
                        <a:t>Цель: </a:t>
                      </a:r>
                      <a:r>
                        <a:rPr lang="ru-RU" sz="2600" baseline="0" dirty="0" smtClean="0"/>
                        <a:t>создание продукта проекта (решение конкретной проблемы)</a:t>
                      </a:r>
                    </a:p>
                    <a:p>
                      <a:r>
                        <a:rPr lang="ru-RU" sz="2600" b="1" baseline="0" dirty="0" smtClean="0"/>
                        <a:t>Особенности: </a:t>
                      </a:r>
                      <a:r>
                        <a:rPr lang="ru-RU" sz="2600" baseline="0" dirty="0" smtClean="0"/>
                        <a:t>Применение различных видов деятельности . </a:t>
                      </a:r>
                    </a:p>
                    <a:p>
                      <a:r>
                        <a:rPr lang="ru-RU" sz="2600" baseline="0" dirty="0" smtClean="0"/>
                        <a:t>Практическое применение продукта проекта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Открытие новых знаний.</a:t>
                      </a:r>
                    </a:p>
                    <a:p>
                      <a:r>
                        <a:rPr lang="ru-RU" sz="2600" b="1" dirty="0" smtClean="0"/>
                        <a:t>Цель:</a:t>
                      </a:r>
                      <a:r>
                        <a:rPr lang="ru-RU" sz="2600" b="1" baseline="0" dirty="0" smtClean="0"/>
                        <a:t> </a:t>
                      </a:r>
                      <a:r>
                        <a:rPr lang="ru-RU" sz="2600" baseline="0" dirty="0" smtClean="0"/>
                        <a:t>освоить исследовательские умения, развить способности, самостоятельно получить новое знание</a:t>
                      </a:r>
                    </a:p>
                    <a:p>
                      <a:r>
                        <a:rPr lang="ru-RU" sz="2600" b="1" baseline="0" dirty="0" smtClean="0"/>
                        <a:t>Особенности: </a:t>
                      </a:r>
                      <a:r>
                        <a:rPr lang="ru-RU" sz="2600" baseline="0" dirty="0" smtClean="0"/>
                        <a:t>описать конечный продукт невозможно, т.к. результат не известен.</a:t>
                      </a:r>
                    </a:p>
                    <a:p>
                      <a:r>
                        <a:rPr lang="ru-RU" sz="2600" baseline="0" dirty="0" smtClean="0"/>
                        <a:t>Может входить в проект – появляется проектно-исследовательская работа</a:t>
                      </a:r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43956" cy="571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проектов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15040"/>
          </a:xfrm>
        </p:spPr>
        <p:txBody>
          <a:bodyPr>
            <a:normAutofit fontScale="85000" lnSpcReduction="10000"/>
          </a:bodyPr>
          <a:lstStyle/>
          <a:p>
            <a:r>
              <a:rPr lang="ru-RU" sz="2400" i="1" dirty="0" smtClean="0"/>
              <a:t>Определяется предметной областью и целью работы.</a:t>
            </a:r>
          </a:p>
          <a:p>
            <a:r>
              <a:rPr lang="ru-RU" sz="2400" i="1" dirty="0" smtClean="0"/>
              <a:t>Вид проекта определяет методы работы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r>
              <a:rPr lang="ru-RU" sz="3200" b="1" dirty="0" smtClean="0"/>
              <a:t>Практико-ориентированный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Цель: </a:t>
            </a:r>
            <a:r>
              <a:rPr lang="ru-RU" sz="3200" dirty="0" smtClean="0"/>
              <a:t>решение практических задач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Проектный продукт: </a:t>
            </a:r>
            <a:r>
              <a:rPr lang="ru-RU" sz="3200" dirty="0" smtClean="0"/>
              <a:t>учебное пособие, брошюра, справочник, словарь, памятка, рекомендации, инструкции для удобства использования или изучения чего-либо, модели и т.п. (например, «Уголок релаксации дома (в школе)» и т.п.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Особенности проекта: </a:t>
            </a:r>
            <a:r>
              <a:rPr lang="ru-RU" sz="3200" dirty="0" smtClean="0"/>
              <a:t>продукт имеет реальную потребительскую ценность – удовлетворяет потребности школы, класса, заказчика.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Может относится к любому предмету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проектов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500726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r>
              <a:rPr lang="ru-RU" sz="3200" b="1" dirty="0" smtClean="0"/>
              <a:t>Информационный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Цель: </a:t>
            </a:r>
            <a:r>
              <a:rPr lang="ru-RU" sz="3200" dirty="0" smtClean="0"/>
              <a:t>собрать и представить информацию, в том числе статистические данные, о каком-либо объекте или явлении для дальнейшего использования заказчиком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Проектный продукт: </a:t>
            </a:r>
            <a:r>
              <a:rPr lang="ru-RU" sz="3200" dirty="0" smtClean="0"/>
              <a:t>соответствующим образом оформленные данные, результаты опроса, анкетирования, аналитические обзоры разных источников по какому-либо вопросу, которые сопровождаются собственными выводами и комментариями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Особенности проекта: </a:t>
            </a:r>
            <a:r>
              <a:rPr lang="ru-RU" sz="3200" dirty="0" smtClean="0"/>
              <a:t>Результат можно использовать как дополнительный материал или пособие для уроков (например, «История создания компании «</a:t>
            </a:r>
            <a:r>
              <a:rPr lang="en-US" sz="3200" dirty="0" smtClean="0"/>
              <a:t>Apple</a:t>
            </a:r>
            <a:r>
              <a:rPr lang="ru-RU" sz="3200" dirty="0" smtClean="0"/>
              <a:t>», «История вышивки» и т.д.), опубликовать в школьной газете или выложить в Интернете.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Может относится к любому предмету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проектов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r>
              <a:rPr lang="ru-RU" sz="3200" b="1" dirty="0" smtClean="0"/>
              <a:t>Исследовательский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Цель: </a:t>
            </a:r>
            <a:r>
              <a:rPr lang="ru-RU" sz="3200" dirty="0" smtClean="0"/>
              <a:t>доказать или опровергнуть какую-либо гипотезу, для чего проводится эксперимент или серия опытов, проверяются различные версии (Например, «Изготовление мыла в домашних условиях»)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Проектный продукт: </a:t>
            </a:r>
            <a:r>
              <a:rPr lang="ru-RU" sz="3200" dirty="0" smtClean="0"/>
              <a:t>полученный результат исследования, оформленный установленным образом и обнародованный (в публикации или на презентации)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Особенности проекта: </a:t>
            </a:r>
            <a:r>
              <a:rPr lang="ru-RU" sz="3200" dirty="0" smtClean="0"/>
              <a:t>Обычно выполняется по предметам естественнонаучного направления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3200" b="1" dirty="0" smtClean="0"/>
              <a:t>НО… Может относится к любому предмету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72560" cy="62151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основном дети работают над такими видами проектов. </a:t>
            </a:r>
          </a:p>
          <a:p>
            <a:pPr algn="just">
              <a:buNone/>
            </a:pPr>
            <a:r>
              <a:rPr lang="ru-RU" sz="2000" dirty="0" smtClean="0"/>
              <a:t>Таким  образом, выполняя проект, учащиеся  приобретают не только необходимые знания, умения, навыки (в том числе характерные для учебно-исследовательской деятельности), но развиваются как личности, получая необходимый заряд для самоопределения в будущей взрослой жизни, следовательно, проектное обучение особенно эффективно в подростковом возрасте. </a:t>
            </a:r>
          </a:p>
          <a:p>
            <a:r>
              <a:rPr lang="ru-RU" sz="2000" b="1" dirty="0" smtClean="0"/>
              <a:t>   </a:t>
            </a:r>
            <a:r>
              <a:rPr lang="ru-RU" sz="2000" dirty="0" smtClean="0"/>
              <a:t>Ведь получаемые в учебно-воспитательном процессе знания для подростка имеют значение важного средства понимания себя и своих взаимоотношений с окружающим миром. </a:t>
            </a:r>
          </a:p>
          <a:p>
            <a:pPr algn="just"/>
            <a:r>
              <a:rPr lang="ru-RU" sz="2000" dirty="0" smtClean="0"/>
              <a:t>Подводя  итоги  работы  по  проектной  деятельности  учащихся,  я  предлагаю  ученикам  принять участие в опросе. Цель опроса - выяснить, интересна ли им такая форма работы, стоит или нет продолжать двигаться в этом направлении.   Анализируя  ответы  на  вопросы  анкеты  можно  утверждать,  что  самостоятельный  выбор  содержания  и  способов  деятельности  способствовал  развитию  эмоциональной  сферы  личности,  её  способностей,  склонностей,  интересов.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1123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Организация внеурочной деятельности по проектной деятельности ( предметная область «Технология»)  «Точка роста»</vt:lpstr>
      <vt:lpstr>Эпиграф</vt:lpstr>
      <vt:lpstr>Цель программы «Проектная мастерская»:  обучение детей основам проектной деятельности и их активное творческое развитие с учетом индивидуальности каждого ребенка посредством решения поставленных проблем. Важно помнить!!!, что для ребенка - </vt:lpstr>
      <vt:lpstr>Из опыта работы</vt:lpstr>
      <vt:lpstr>Учебный проект и научное исследование</vt:lpstr>
      <vt:lpstr>Виды проектов</vt:lpstr>
      <vt:lpstr>Виды проектов</vt:lpstr>
      <vt:lpstr>Виды проектов</vt:lpstr>
      <vt:lpstr>Презентация PowerPoint</vt:lpstr>
      <vt:lpstr>Важно!</vt:lpstr>
      <vt:lpstr>Приемы для организации поисковой деятельности обучающихся и поддержки их мотивации</vt:lpstr>
      <vt:lpstr>Охват детей кружка «Проектная мастерская»  с использованием оборудования Центра «Точка роста</vt:lpstr>
      <vt:lpstr>Работа над проектами</vt:lpstr>
      <vt:lpstr>Презентация PowerPoint</vt:lpstr>
      <vt:lpstr>Районная научно – практическая конференция «Шаг в будущее» 2022г.</vt:lpstr>
      <vt:lpstr> XXI Региональные интеллектуальные соревнования «Шаг в будущее, Юниор» </vt:lpstr>
      <vt:lpstr>   Областная научно-практическая конференция школьников «Кирилло-Мефодиевские чтения» - 2022., г. Ангарск. Номинация –православные традиции и праздники. «Тайны старинного полотенца» – автор проекта Толстикова Любовь 7 класс. Диплом II степени. </vt:lpstr>
      <vt:lpstr>Презентация PowerPoint</vt:lpstr>
    </vt:vector>
  </TitlesOfParts>
  <Company>DEXP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по проектной деятельности ( предметная область «Технология»)  «Точка роста»</dc:title>
  <dc:creator>Александр Середкин</dc:creator>
  <cp:lastModifiedBy>админ</cp:lastModifiedBy>
  <cp:revision>22</cp:revision>
  <dcterms:created xsi:type="dcterms:W3CDTF">2023-03-21T06:57:38Z</dcterms:created>
  <dcterms:modified xsi:type="dcterms:W3CDTF">2023-03-22T01:45:46Z</dcterms:modified>
</cp:coreProperties>
</file>