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62" r:id="rId5"/>
    <p:sldId id="284" r:id="rId6"/>
    <p:sldId id="286" r:id="rId7"/>
    <p:sldId id="287" r:id="rId8"/>
    <p:sldId id="285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315" r:id="rId17"/>
    <p:sldId id="295" r:id="rId18"/>
    <p:sldId id="296" r:id="rId19"/>
    <p:sldId id="297" r:id="rId20"/>
    <p:sldId id="298" r:id="rId21"/>
    <p:sldId id="299" r:id="rId22"/>
    <p:sldId id="300" r:id="rId23"/>
    <p:sldId id="316" r:id="rId24"/>
    <p:sldId id="283" r:id="rId25"/>
    <p:sldId id="275" r:id="rId26"/>
    <p:sldId id="302" r:id="rId27"/>
    <p:sldId id="303" r:id="rId28"/>
    <p:sldId id="304" r:id="rId29"/>
    <p:sldId id="305" r:id="rId30"/>
    <p:sldId id="306" r:id="rId31"/>
    <p:sldId id="277" r:id="rId32"/>
    <p:sldId id="307" r:id="rId33"/>
    <p:sldId id="301" r:id="rId34"/>
    <p:sldId id="276" r:id="rId35"/>
    <p:sldId id="278" r:id="rId36"/>
    <p:sldId id="317" r:id="rId37"/>
    <p:sldId id="280" r:id="rId38"/>
    <p:sldId id="281" r:id="rId39"/>
    <p:sldId id="282" r:id="rId40"/>
    <p:sldId id="318" r:id="rId41"/>
    <p:sldId id="308" r:id="rId42"/>
    <p:sldId id="313" r:id="rId43"/>
    <p:sldId id="309" r:id="rId44"/>
    <p:sldId id="310" r:id="rId45"/>
    <p:sldId id="311" r:id="rId46"/>
    <p:sldId id="312" r:id="rId47"/>
    <p:sldId id="261" r:id="rId48"/>
    <p:sldId id="260" r:id="rId49"/>
    <p:sldId id="314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B49AFD-0819-4FBD-8CAD-EA1CDBA202CC}" type="doc">
      <dgm:prSet loTypeId="urn:microsoft.com/office/officeart/2005/8/layout/chevron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5BA9C181-8B35-4043-90A7-265F8015DAD9}">
      <dgm:prSet phldrT="[Текст]" custT="1"/>
      <dgm:spPr/>
      <dgm:t>
        <a:bodyPr/>
        <a:lstStyle/>
        <a:p>
          <a:r>
            <a:rPr lang="ru-RU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Проблематизация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9F0456-AAEA-4372-8564-7C9916F75DD8}" type="parTrans" cxnId="{F4F1EB66-311F-4072-ABDA-204147C14382}">
      <dgm:prSet/>
      <dgm:spPr/>
      <dgm:t>
        <a:bodyPr/>
        <a:lstStyle/>
        <a:p>
          <a:endParaRPr lang="ru-RU"/>
        </a:p>
      </dgm:t>
    </dgm:pt>
    <dgm:pt modelId="{246D936B-2090-4D75-BEB4-AA5184B4FC53}" type="sibTrans" cxnId="{F4F1EB66-311F-4072-ABDA-204147C14382}">
      <dgm:prSet/>
      <dgm:spPr/>
      <dgm:t>
        <a:bodyPr/>
        <a:lstStyle/>
        <a:p>
          <a:endParaRPr lang="ru-RU"/>
        </a:p>
      </dgm:t>
    </dgm:pt>
    <dgm:pt modelId="{42896A5B-B385-4673-A4BC-914BFF997BC8}">
      <dgm:prSet phldrT="[Текст]" custT="1"/>
      <dgm:spPr/>
      <dgm:t>
        <a:bodyPr/>
        <a:lstStyle/>
        <a:p>
          <a:r>
            <a:rPr lang="ru-RU" sz="2400" dirty="0" smtClean="0"/>
            <a:t>Формулируется  проблема</a:t>
          </a:r>
          <a:endParaRPr lang="ru-RU" sz="2400" dirty="0"/>
        </a:p>
      </dgm:t>
    </dgm:pt>
    <dgm:pt modelId="{0D36C247-03A7-48F2-A587-9D982331CB38}" type="parTrans" cxnId="{A1D2DC55-1192-4398-B864-07791C700089}">
      <dgm:prSet/>
      <dgm:spPr/>
      <dgm:t>
        <a:bodyPr/>
        <a:lstStyle/>
        <a:p>
          <a:endParaRPr lang="ru-RU"/>
        </a:p>
      </dgm:t>
    </dgm:pt>
    <dgm:pt modelId="{B655B221-BF3B-4630-ABCB-B3528EE635A3}" type="sibTrans" cxnId="{A1D2DC55-1192-4398-B864-07791C700089}">
      <dgm:prSet/>
      <dgm:spPr/>
      <dgm:t>
        <a:bodyPr/>
        <a:lstStyle/>
        <a:p>
          <a:endParaRPr lang="ru-RU"/>
        </a:p>
      </dgm:t>
    </dgm:pt>
    <dgm:pt modelId="{2EFB11C0-CA29-4A81-A97B-997A478CA0BE}">
      <dgm:prSet phldrT="[Текст]" custT="1"/>
      <dgm:spPr/>
      <dgm:t>
        <a:bodyPr/>
        <a:lstStyle/>
        <a:p>
          <a:r>
            <a:rPr lang="ru-RU" sz="2400" dirty="0" smtClean="0"/>
            <a:t>Возникает мотив деятельности</a:t>
          </a:r>
          <a:endParaRPr lang="ru-RU" sz="2400" dirty="0"/>
        </a:p>
      </dgm:t>
    </dgm:pt>
    <dgm:pt modelId="{33980A29-21C1-448B-A134-FE4A95FAAA6B}" type="parTrans" cxnId="{0CA92415-9234-4460-91A1-5FF62EC910AA}">
      <dgm:prSet/>
      <dgm:spPr/>
      <dgm:t>
        <a:bodyPr/>
        <a:lstStyle/>
        <a:p>
          <a:endParaRPr lang="ru-RU"/>
        </a:p>
      </dgm:t>
    </dgm:pt>
    <dgm:pt modelId="{D2BBAF42-EAF2-43B3-8FF4-B2D9D5898E47}" type="sibTrans" cxnId="{0CA92415-9234-4460-91A1-5FF62EC910AA}">
      <dgm:prSet/>
      <dgm:spPr/>
      <dgm:t>
        <a:bodyPr/>
        <a:lstStyle/>
        <a:p>
          <a:endParaRPr lang="ru-RU"/>
        </a:p>
      </dgm:t>
    </dgm:pt>
    <dgm:pt modelId="{F394E029-0ED9-4411-9DC2-FAF2560B020D}">
      <dgm:prSet phldrT="[Текст]" custT="1"/>
      <dgm:spPr/>
      <dgm:t>
        <a:bodyPr/>
        <a:lstStyle/>
        <a:p>
          <a:r>
            <a:rPr lang="ru-RU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Целеполагание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C4F5AF-6595-424D-8216-613F44AC7E33}" type="parTrans" cxnId="{47B2684A-471D-490E-B935-B461CE2BF578}">
      <dgm:prSet/>
      <dgm:spPr/>
      <dgm:t>
        <a:bodyPr/>
        <a:lstStyle/>
        <a:p>
          <a:endParaRPr lang="ru-RU"/>
        </a:p>
      </dgm:t>
    </dgm:pt>
    <dgm:pt modelId="{BBC444CE-DF19-4FB1-B70F-D11D922F2411}" type="sibTrans" cxnId="{47B2684A-471D-490E-B935-B461CE2BF578}">
      <dgm:prSet/>
      <dgm:spPr/>
      <dgm:t>
        <a:bodyPr/>
        <a:lstStyle/>
        <a:p>
          <a:endParaRPr lang="ru-RU"/>
        </a:p>
      </dgm:t>
    </dgm:pt>
    <dgm:pt modelId="{1AB588B4-B12B-49F5-A91F-18EEC60DC2B7}">
      <dgm:prSet phldrT="[Текст]" custT="1"/>
      <dgm:spPr/>
      <dgm:t>
        <a:bodyPr/>
        <a:lstStyle/>
        <a:p>
          <a:r>
            <a:rPr lang="ru-RU" sz="2400" dirty="0" smtClean="0"/>
            <a:t>Проблема трансформируется в цель деятельности</a:t>
          </a:r>
          <a:endParaRPr lang="ru-RU" sz="2400" dirty="0"/>
        </a:p>
      </dgm:t>
    </dgm:pt>
    <dgm:pt modelId="{F5FB390B-EE24-4432-869C-FA64FC739DDC}" type="parTrans" cxnId="{1DD16DF9-5DEA-43DD-A13C-96BC23493B61}">
      <dgm:prSet/>
      <dgm:spPr/>
      <dgm:t>
        <a:bodyPr/>
        <a:lstStyle/>
        <a:p>
          <a:endParaRPr lang="ru-RU"/>
        </a:p>
      </dgm:t>
    </dgm:pt>
    <dgm:pt modelId="{E954668A-77BB-47E7-947B-66DA52A15E02}" type="sibTrans" cxnId="{1DD16DF9-5DEA-43DD-A13C-96BC23493B61}">
      <dgm:prSet/>
      <dgm:spPr/>
      <dgm:t>
        <a:bodyPr/>
        <a:lstStyle/>
        <a:p>
          <a:endParaRPr lang="ru-RU"/>
        </a:p>
      </dgm:t>
    </dgm:pt>
    <dgm:pt modelId="{5947E0B3-41C2-49A2-B320-1FAA7CC86511}">
      <dgm:prSet phldrT="[Текст]"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Планирование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A84557-7B85-47F2-B6BE-D9D1D7DF418A}" type="parTrans" cxnId="{A262A26B-6829-46EB-8A98-4AA23277B066}">
      <dgm:prSet/>
      <dgm:spPr/>
      <dgm:t>
        <a:bodyPr/>
        <a:lstStyle/>
        <a:p>
          <a:endParaRPr lang="ru-RU"/>
        </a:p>
      </dgm:t>
    </dgm:pt>
    <dgm:pt modelId="{57E6FF4D-BB34-4929-93DD-95B6B3971EBB}" type="sibTrans" cxnId="{A262A26B-6829-46EB-8A98-4AA23277B066}">
      <dgm:prSet/>
      <dgm:spPr/>
      <dgm:t>
        <a:bodyPr/>
        <a:lstStyle/>
        <a:p>
          <a:endParaRPr lang="ru-RU"/>
        </a:p>
      </dgm:t>
    </dgm:pt>
    <dgm:pt modelId="{092523CA-DE22-41EF-A314-CE052CBE364E}">
      <dgm:prSet phldrT="[Текст]" custT="1"/>
      <dgm:spPr/>
      <dgm:t>
        <a:bodyPr/>
        <a:lstStyle/>
        <a:p>
          <a:r>
            <a:rPr lang="ru-RU" sz="2000" dirty="0" smtClean="0"/>
            <a:t>Планирование определяет шаги к достижению целей</a:t>
          </a:r>
          <a:endParaRPr lang="ru-RU" sz="2000" dirty="0"/>
        </a:p>
      </dgm:t>
    </dgm:pt>
    <dgm:pt modelId="{58F9EBD2-69F0-4D30-A061-7A5E95527F73}" type="parTrans" cxnId="{5357EB48-5BAE-4BAF-894B-EABCEEDD47B7}">
      <dgm:prSet/>
      <dgm:spPr/>
      <dgm:t>
        <a:bodyPr/>
        <a:lstStyle/>
        <a:p>
          <a:endParaRPr lang="ru-RU"/>
        </a:p>
      </dgm:t>
    </dgm:pt>
    <dgm:pt modelId="{9B3ABC1B-28F6-48B8-937A-CB1C02EBBC36}" type="sibTrans" cxnId="{5357EB48-5BAE-4BAF-894B-EABCEEDD47B7}">
      <dgm:prSet/>
      <dgm:spPr/>
      <dgm:t>
        <a:bodyPr/>
        <a:lstStyle/>
        <a:p>
          <a:endParaRPr lang="ru-RU"/>
        </a:p>
      </dgm:t>
    </dgm:pt>
    <dgm:pt modelId="{D4D9FAA0-0F4D-4D2F-BA48-12B63D8811E6}">
      <dgm:prSet phldrT="[Текст]" custT="1"/>
      <dgm:spPr/>
      <dgm:t>
        <a:bodyPr/>
        <a:lstStyle/>
        <a:p>
          <a:r>
            <a:rPr lang="ru-RU" sz="2000" dirty="0" smtClean="0"/>
            <a:t>Хороший план поддерживает мотивацию к реализации проекта</a:t>
          </a:r>
          <a:endParaRPr lang="ru-RU" sz="2000" dirty="0"/>
        </a:p>
      </dgm:t>
    </dgm:pt>
    <dgm:pt modelId="{B48F05BE-B912-49A5-BA6C-F6EC686DFD79}" type="parTrans" cxnId="{902D2B18-44C7-45AE-B7FA-2E0DBE6025CD}">
      <dgm:prSet/>
      <dgm:spPr/>
      <dgm:t>
        <a:bodyPr/>
        <a:lstStyle/>
        <a:p>
          <a:endParaRPr lang="ru-RU"/>
        </a:p>
      </dgm:t>
    </dgm:pt>
    <dgm:pt modelId="{5B9FF049-4656-4511-A830-D9A4D46269EB}" type="sibTrans" cxnId="{902D2B18-44C7-45AE-B7FA-2E0DBE6025CD}">
      <dgm:prSet/>
      <dgm:spPr/>
      <dgm:t>
        <a:bodyPr/>
        <a:lstStyle/>
        <a:p>
          <a:endParaRPr lang="ru-RU"/>
        </a:p>
      </dgm:t>
    </dgm:pt>
    <dgm:pt modelId="{3556EED1-25FE-42C7-8D97-DE6D1B3050D1}">
      <dgm:prSet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Реализация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1F7BC0-2393-4088-9A8B-AC9BD5B44D54}" type="parTrans" cxnId="{297397A2-F555-403C-B27C-AEF5F8B28E7A}">
      <dgm:prSet/>
      <dgm:spPr/>
      <dgm:t>
        <a:bodyPr/>
        <a:lstStyle/>
        <a:p>
          <a:endParaRPr lang="ru-RU"/>
        </a:p>
      </dgm:t>
    </dgm:pt>
    <dgm:pt modelId="{86791189-9524-49B5-8540-0E1B47F2CD51}" type="sibTrans" cxnId="{297397A2-F555-403C-B27C-AEF5F8B28E7A}">
      <dgm:prSet/>
      <dgm:spPr/>
      <dgm:t>
        <a:bodyPr/>
        <a:lstStyle/>
        <a:p>
          <a:endParaRPr lang="ru-RU"/>
        </a:p>
      </dgm:t>
    </dgm:pt>
    <dgm:pt modelId="{32C14ECE-EA48-4F8B-A6FC-CB4909251D2B}">
      <dgm:prSet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Рефлексия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2B2BD93-F2D0-4AA4-B4AE-268FCFA24CC1}" type="parTrans" cxnId="{0DA2DCE3-06EF-4B0C-AF9E-B6A4B46CCBA1}">
      <dgm:prSet/>
      <dgm:spPr/>
      <dgm:t>
        <a:bodyPr/>
        <a:lstStyle/>
        <a:p>
          <a:endParaRPr lang="ru-RU"/>
        </a:p>
      </dgm:t>
    </dgm:pt>
    <dgm:pt modelId="{381F4E2D-7833-4D88-8E61-D1B742EA6ADD}" type="sibTrans" cxnId="{0DA2DCE3-06EF-4B0C-AF9E-B6A4B46CCBA1}">
      <dgm:prSet/>
      <dgm:spPr/>
      <dgm:t>
        <a:bodyPr/>
        <a:lstStyle/>
        <a:p>
          <a:endParaRPr lang="ru-RU"/>
        </a:p>
      </dgm:t>
    </dgm:pt>
    <dgm:pt modelId="{CF830098-620D-4649-813F-2AB82DA29532}">
      <dgm:prSet custT="1"/>
      <dgm:spPr/>
      <dgm:t>
        <a:bodyPr/>
        <a:lstStyle/>
        <a:p>
          <a:r>
            <a:rPr lang="ru-RU" sz="2400" dirty="0" smtClean="0"/>
            <a:t>Реализация запланированных действий</a:t>
          </a:r>
          <a:endParaRPr lang="ru-RU" sz="2400" dirty="0"/>
        </a:p>
      </dgm:t>
    </dgm:pt>
    <dgm:pt modelId="{72684F05-A618-4821-8B78-72E5D01340C0}" type="parTrans" cxnId="{8774CA8D-3C29-46D4-A34B-38097AD10E0F}">
      <dgm:prSet/>
      <dgm:spPr/>
    </dgm:pt>
    <dgm:pt modelId="{55A76F3C-E0F4-45A4-BE0C-D6241C3422A1}" type="sibTrans" cxnId="{8774CA8D-3C29-46D4-A34B-38097AD10E0F}">
      <dgm:prSet/>
      <dgm:spPr/>
    </dgm:pt>
    <dgm:pt modelId="{3A693B0C-D8FF-4923-B4C3-9AD677A12A15}">
      <dgm:prSet custT="1"/>
      <dgm:spPr/>
      <dgm:t>
        <a:bodyPr/>
        <a:lstStyle/>
        <a:p>
          <a:r>
            <a:rPr lang="ru-RU" sz="2000" dirty="0" smtClean="0"/>
            <a:t>Анализ положительных и отрицательных моментов,</a:t>
          </a:r>
          <a:endParaRPr lang="ru-RU" sz="2000" dirty="0"/>
        </a:p>
      </dgm:t>
    </dgm:pt>
    <dgm:pt modelId="{C02F3857-68CF-4EA6-BF4E-33AAC3B533C7}" type="parTrans" cxnId="{FFD144A6-2E15-47FB-93A3-C3BBDE85C567}">
      <dgm:prSet/>
      <dgm:spPr/>
    </dgm:pt>
    <dgm:pt modelId="{0FEE4621-78BC-4604-8E7A-C8FF69A8AD52}" type="sibTrans" cxnId="{FFD144A6-2E15-47FB-93A3-C3BBDE85C567}">
      <dgm:prSet/>
      <dgm:spPr/>
    </dgm:pt>
    <dgm:pt modelId="{EBFFE319-3FA1-40A1-99E9-63C1BA5934D7}">
      <dgm:prSet custT="1"/>
      <dgm:spPr/>
      <dgm:t>
        <a:bodyPr/>
        <a:lstStyle/>
        <a:p>
          <a:r>
            <a:rPr lang="ru-RU" sz="2000" dirty="0" smtClean="0"/>
            <a:t>Оценка состояния, личностных изменений, осмысление, перспективы</a:t>
          </a:r>
          <a:endParaRPr lang="ru-RU" sz="2000" dirty="0"/>
        </a:p>
      </dgm:t>
    </dgm:pt>
    <dgm:pt modelId="{2C7C243F-B141-4124-9C39-23D189DCC346}" type="parTrans" cxnId="{C893C14A-1249-47A5-8608-40424D7F7321}">
      <dgm:prSet/>
      <dgm:spPr/>
    </dgm:pt>
    <dgm:pt modelId="{C77A9B16-3256-41B6-A1B0-6036963BA212}" type="sibTrans" cxnId="{C893C14A-1249-47A5-8608-40424D7F7321}">
      <dgm:prSet/>
      <dgm:spPr/>
    </dgm:pt>
    <dgm:pt modelId="{982F526A-BC18-4F13-B15C-580F994EFD95}" type="pres">
      <dgm:prSet presAssocID="{D6B49AFD-0819-4FBD-8CAD-EA1CDBA202C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6558F6-79ED-4DEC-9E87-C471C6BFA2B3}" type="pres">
      <dgm:prSet presAssocID="{5BA9C181-8B35-4043-90A7-265F8015DAD9}" presName="composite" presStyleCnt="0"/>
      <dgm:spPr/>
    </dgm:pt>
    <dgm:pt modelId="{3887710B-546B-4BCE-9C83-524878F580C7}" type="pres">
      <dgm:prSet presAssocID="{5BA9C181-8B35-4043-90A7-265F8015DAD9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62F9D8-CDDB-425E-8358-2496BB18D760}" type="pres">
      <dgm:prSet presAssocID="{5BA9C181-8B35-4043-90A7-265F8015DAD9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A1560B-1439-429A-8894-C4986E6340AD}" type="pres">
      <dgm:prSet presAssocID="{246D936B-2090-4D75-BEB4-AA5184B4FC53}" presName="sp" presStyleCnt="0"/>
      <dgm:spPr/>
    </dgm:pt>
    <dgm:pt modelId="{3FC6507E-A896-4557-A40E-5254D23E3D5A}" type="pres">
      <dgm:prSet presAssocID="{F394E029-0ED9-4411-9DC2-FAF2560B020D}" presName="composite" presStyleCnt="0"/>
      <dgm:spPr/>
    </dgm:pt>
    <dgm:pt modelId="{061DA874-355A-41A2-8ADD-E4F4420CF730}" type="pres">
      <dgm:prSet presAssocID="{F394E029-0ED9-4411-9DC2-FAF2560B020D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C75FDE-1D4A-4E9D-AF83-32F0DD4F2D6A}" type="pres">
      <dgm:prSet presAssocID="{F394E029-0ED9-4411-9DC2-FAF2560B020D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5F09E3-1FF9-4A6C-9D2E-4E03EAB26B92}" type="pres">
      <dgm:prSet presAssocID="{BBC444CE-DF19-4FB1-B70F-D11D922F2411}" presName="sp" presStyleCnt="0"/>
      <dgm:spPr/>
    </dgm:pt>
    <dgm:pt modelId="{C54AE339-24E0-4A48-93D1-0732619A4052}" type="pres">
      <dgm:prSet presAssocID="{5947E0B3-41C2-49A2-B320-1FAA7CC86511}" presName="composite" presStyleCnt="0"/>
      <dgm:spPr/>
    </dgm:pt>
    <dgm:pt modelId="{A66267EB-D8FF-4E59-A68F-54926EE073C1}" type="pres">
      <dgm:prSet presAssocID="{5947E0B3-41C2-49A2-B320-1FAA7CC86511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0F80E3-DDEF-45DC-B47E-7A85A831A232}" type="pres">
      <dgm:prSet presAssocID="{5947E0B3-41C2-49A2-B320-1FAA7CC86511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86BACF-5EB2-49E9-A627-EB202695A2B4}" type="pres">
      <dgm:prSet presAssocID="{57E6FF4D-BB34-4929-93DD-95B6B3971EBB}" presName="sp" presStyleCnt="0"/>
      <dgm:spPr/>
    </dgm:pt>
    <dgm:pt modelId="{18539ECA-D4F6-4290-875A-44E37CD9FB1B}" type="pres">
      <dgm:prSet presAssocID="{3556EED1-25FE-42C7-8D97-DE6D1B3050D1}" presName="composite" presStyleCnt="0"/>
      <dgm:spPr/>
    </dgm:pt>
    <dgm:pt modelId="{124103E7-EA3D-4C08-A3F6-6F346D9EC6C6}" type="pres">
      <dgm:prSet presAssocID="{3556EED1-25FE-42C7-8D97-DE6D1B3050D1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D8DAD1-78BD-4540-A649-9C3540F6574F}" type="pres">
      <dgm:prSet presAssocID="{3556EED1-25FE-42C7-8D97-DE6D1B3050D1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0895CF-402A-4BFA-BBED-332B6E2693FC}" type="pres">
      <dgm:prSet presAssocID="{86791189-9524-49B5-8540-0E1B47F2CD51}" presName="sp" presStyleCnt="0"/>
      <dgm:spPr/>
    </dgm:pt>
    <dgm:pt modelId="{0744A7FA-D6EF-4B98-A446-83C0796EA171}" type="pres">
      <dgm:prSet presAssocID="{32C14ECE-EA48-4F8B-A6FC-CB4909251D2B}" presName="composite" presStyleCnt="0"/>
      <dgm:spPr/>
    </dgm:pt>
    <dgm:pt modelId="{6A394233-D31F-48F0-BEFA-D671AE7C589E}" type="pres">
      <dgm:prSet presAssocID="{32C14ECE-EA48-4F8B-A6FC-CB4909251D2B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60C676-08A7-494F-BA5F-49459788B747}" type="pres">
      <dgm:prSet presAssocID="{32C14ECE-EA48-4F8B-A6FC-CB4909251D2B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3D827C-9212-4271-B174-E5EE528DD598}" type="presOf" srcId="{2EFB11C0-CA29-4A81-A97B-997A478CA0BE}" destId="{E062F9D8-CDDB-425E-8358-2496BB18D760}" srcOrd="0" destOrd="1" presId="urn:microsoft.com/office/officeart/2005/8/layout/chevron2"/>
    <dgm:cxn modelId="{0CA92415-9234-4460-91A1-5FF62EC910AA}" srcId="{5BA9C181-8B35-4043-90A7-265F8015DAD9}" destId="{2EFB11C0-CA29-4A81-A97B-997A478CA0BE}" srcOrd="1" destOrd="0" parTransId="{33980A29-21C1-448B-A134-FE4A95FAAA6B}" sibTransId="{D2BBAF42-EAF2-43B3-8FF4-B2D9D5898E47}"/>
    <dgm:cxn modelId="{A1D2DC55-1192-4398-B864-07791C700089}" srcId="{5BA9C181-8B35-4043-90A7-265F8015DAD9}" destId="{42896A5B-B385-4673-A4BC-914BFF997BC8}" srcOrd="0" destOrd="0" parTransId="{0D36C247-03A7-48F2-A587-9D982331CB38}" sibTransId="{B655B221-BF3B-4630-ABCB-B3528EE635A3}"/>
    <dgm:cxn modelId="{283AFA0A-4B68-4238-9F05-AB87B1D626B8}" type="presOf" srcId="{5947E0B3-41C2-49A2-B320-1FAA7CC86511}" destId="{A66267EB-D8FF-4E59-A68F-54926EE073C1}" srcOrd="0" destOrd="0" presId="urn:microsoft.com/office/officeart/2005/8/layout/chevron2"/>
    <dgm:cxn modelId="{E587DE77-AD90-4278-AC97-09123A367484}" type="presOf" srcId="{092523CA-DE22-41EF-A314-CE052CBE364E}" destId="{6C0F80E3-DDEF-45DC-B47E-7A85A831A232}" srcOrd="0" destOrd="0" presId="urn:microsoft.com/office/officeart/2005/8/layout/chevron2"/>
    <dgm:cxn modelId="{9B60FD0D-D257-4789-87DD-A133179B969D}" type="presOf" srcId="{3A693B0C-D8FF-4923-B4C3-9AD677A12A15}" destId="{A660C676-08A7-494F-BA5F-49459788B747}" srcOrd="0" destOrd="0" presId="urn:microsoft.com/office/officeart/2005/8/layout/chevron2"/>
    <dgm:cxn modelId="{1DD16DF9-5DEA-43DD-A13C-96BC23493B61}" srcId="{F394E029-0ED9-4411-9DC2-FAF2560B020D}" destId="{1AB588B4-B12B-49F5-A91F-18EEC60DC2B7}" srcOrd="0" destOrd="0" parTransId="{F5FB390B-EE24-4432-869C-FA64FC739DDC}" sibTransId="{E954668A-77BB-47E7-947B-66DA52A15E02}"/>
    <dgm:cxn modelId="{5357EB48-5BAE-4BAF-894B-EABCEEDD47B7}" srcId="{5947E0B3-41C2-49A2-B320-1FAA7CC86511}" destId="{092523CA-DE22-41EF-A314-CE052CBE364E}" srcOrd="0" destOrd="0" parTransId="{58F9EBD2-69F0-4D30-A061-7A5E95527F73}" sibTransId="{9B3ABC1B-28F6-48B8-937A-CB1C02EBBC36}"/>
    <dgm:cxn modelId="{FFD144A6-2E15-47FB-93A3-C3BBDE85C567}" srcId="{32C14ECE-EA48-4F8B-A6FC-CB4909251D2B}" destId="{3A693B0C-D8FF-4923-B4C3-9AD677A12A15}" srcOrd="0" destOrd="0" parTransId="{C02F3857-68CF-4EA6-BF4E-33AAC3B533C7}" sibTransId="{0FEE4621-78BC-4604-8E7A-C8FF69A8AD52}"/>
    <dgm:cxn modelId="{8D484D91-FA4A-4D5D-81A7-270AA8A9B936}" type="presOf" srcId="{F394E029-0ED9-4411-9DC2-FAF2560B020D}" destId="{061DA874-355A-41A2-8ADD-E4F4420CF730}" srcOrd="0" destOrd="0" presId="urn:microsoft.com/office/officeart/2005/8/layout/chevron2"/>
    <dgm:cxn modelId="{C63091B3-C015-44E2-AAE3-1367974AB934}" type="presOf" srcId="{1AB588B4-B12B-49F5-A91F-18EEC60DC2B7}" destId="{43C75FDE-1D4A-4E9D-AF83-32F0DD4F2D6A}" srcOrd="0" destOrd="0" presId="urn:microsoft.com/office/officeart/2005/8/layout/chevron2"/>
    <dgm:cxn modelId="{A262A26B-6829-46EB-8A98-4AA23277B066}" srcId="{D6B49AFD-0819-4FBD-8CAD-EA1CDBA202CC}" destId="{5947E0B3-41C2-49A2-B320-1FAA7CC86511}" srcOrd="2" destOrd="0" parTransId="{AAA84557-7B85-47F2-B6BE-D9D1D7DF418A}" sibTransId="{57E6FF4D-BB34-4929-93DD-95B6B3971EBB}"/>
    <dgm:cxn modelId="{5D8B8FBF-133F-49DD-9FF8-7F2D4447C386}" type="presOf" srcId="{CF830098-620D-4649-813F-2AB82DA29532}" destId="{D9D8DAD1-78BD-4540-A649-9C3540F6574F}" srcOrd="0" destOrd="0" presId="urn:microsoft.com/office/officeart/2005/8/layout/chevron2"/>
    <dgm:cxn modelId="{8774CA8D-3C29-46D4-A34B-38097AD10E0F}" srcId="{3556EED1-25FE-42C7-8D97-DE6D1B3050D1}" destId="{CF830098-620D-4649-813F-2AB82DA29532}" srcOrd="0" destOrd="0" parTransId="{72684F05-A618-4821-8B78-72E5D01340C0}" sibTransId="{55A76F3C-E0F4-45A4-BE0C-D6241C3422A1}"/>
    <dgm:cxn modelId="{297397A2-F555-403C-B27C-AEF5F8B28E7A}" srcId="{D6B49AFD-0819-4FBD-8CAD-EA1CDBA202CC}" destId="{3556EED1-25FE-42C7-8D97-DE6D1B3050D1}" srcOrd="3" destOrd="0" parTransId="{281F7BC0-2393-4088-9A8B-AC9BD5B44D54}" sibTransId="{86791189-9524-49B5-8540-0E1B47F2CD51}"/>
    <dgm:cxn modelId="{C893C14A-1249-47A5-8608-40424D7F7321}" srcId="{32C14ECE-EA48-4F8B-A6FC-CB4909251D2B}" destId="{EBFFE319-3FA1-40A1-99E9-63C1BA5934D7}" srcOrd="1" destOrd="0" parTransId="{2C7C243F-B141-4124-9C39-23D189DCC346}" sibTransId="{C77A9B16-3256-41B6-A1B0-6036963BA212}"/>
    <dgm:cxn modelId="{47B2684A-471D-490E-B935-B461CE2BF578}" srcId="{D6B49AFD-0819-4FBD-8CAD-EA1CDBA202CC}" destId="{F394E029-0ED9-4411-9DC2-FAF2560B020D}" srcOrd="1" destOrd="0" parTransId="{D6C4F5AF-6595-424D-8216-613F44AC7E33}" sibTransId="{BBC444CE-DF19-4FB1-B70F-D11D922F2411}"/>
    <dgm:cxn modelId="{0DA2DCE3-06EF-4B0C-AF9E-B6A4B46CCBA1}" srcId="{D6B49AFD-0819-4FBD-8CAD-EA1CDBA202CC}" destId="{32C14ECE-EA48-4F8B-A6FC-CB4909251D2B}" srcOrd="4" destOrd="0" parTransId="{C2B2BD93-F2D0-4AA4-B4AE-268FCFA24CC1}" sibTransId="{381F4E2D-7833-4D88-8E61-D1B742EA6ADD}"/>
    <dgm:cxn modelId="{902D2B18-44C7-45AE-B7FA-2E0DBE6025CD}" srcId="{5947E0B3-41C2-49A2-B320-1FAA7CC86511}" destId="{D4D9FAA0-0F4D-4D2F-BA48-12B63D8811E6}" srcOrd="1" destOrd="0" parTransId="{B48F05BE-B912-49A5-BA6C-F6EC686DFD79}" sibTransId="{5B9FF049-4656-4511-A830-D9A4D46269EB}"/>
    <dgm:cxn modelId="{DC361688-49F8-4DD5-BBA3-FFE70DDBA111}" type="presOf" srcId="{32C14ECE-EA48-4F8B-A6FC-CB4909251D2B}" destId="{6A394233-D31F-48F0-BEFA-D671AE7C589E}" srcOrd="0" destOrd="0" presId="urn:microsoft.com/office/officeart/2005/8/layout/chevron2"/>
    <dgm:cxn modelId="{099D9E9B-E53B-48BA-AF76-C8DE80863DF3}" type="presOf" srcId="{D6B49AFD-0819-4FBD-8CAD-EA1CDBA202CC}" destId="{982F526A-BC18-4F13-B15C-580F994EFD95}" srcOrd="0" destOrd="0" presId="urn:microsoft.com/office/officeart/2005/8/layout/chevron2"/>
    <dgm:cxn modelId="{19C03C72-178A-4893-8494-3ACC80AAEEE0}" type="presOf" srcId="{42896A5B-B385-4673-A4BC-914BFF997BC8}" destId="{E062F9D8-CDDB-425E-8358-2496BB18D760}" srcOrd="0" destOrd="0" presId="urn:microsoft.com/office/officeart/2005/8/layout/chevron2"/>
    <dgm:cxn modelId="{2667923D-53BB-4B3D-806D-2E34E2940C3F}" type="presOf" srcId="{D4D9FAA0-0F4D-4D2F-BA48-12B63D8811E6}" destId="{6C0F80E3-DDEF-45DC-B47E-7A85A831A232}" srcOrd="0" destOrd="1" presId="urn:microsoft.com/office/officeart/2005/8/layout/chevron2"/>
    <dgm:cxn modelId="{13ADF3FD-1BE6-4F4E-9CE1-051C51B510A8}" type="presOf" srcId="{EBFFE319-3FA1-40A1-99E9-63C1BA5934D7}" destId="{A660C676-08A7-494F-BA5F-49459788B747}" srcOrd="0" destOrd="1" presId="urn:microsoft.com/office/officeart/2005/8/layout/chevron2"/>
    <dgm:cxn modelId="{F4F1EB66-311F-4072-ABDA-204147C14382}" srcId="{D6B49AFD-0819-4FBD-8CAD-EA1CDBA202CC}" destId="{5BA9C181-8B35-4043-90A7-265F8015DAD9}" srcOrd="0" destOrd="0" parTransId="{929F0456-AAEA-4372-8564-7C9916F75DD8}" sibTransId="{246D936B-2090-4D75-BEB4-AA5184B4FC53}"/>
    <dgm:cxn modelId="{F3BBDCCA-BDDD-44D3-AE57-746AA07C01ED}" type="presOf" srcId="{5BA9C181-8B35-4043-90A7-265F8015DAD9}" destId="{3887710B-546B-4BCE-9C83-524878F580C7}" srcOrd="0" destOrd="0" presId="urn:microsoft.com/office/officeart/2005/8/layout/chevron2"/>
    <dgm:cxn modelId="{29E56C91-1CBF-46F8-8F3E-A46AFCB527F4}" type="presOf" srcId="{3556EED1-25FE-42C7-8D97-DE6D1B3050D1}" destId="{124103E7-EA3D-4C08-A3F6-6F346D9EC6C6}" srcOrd="0" destOrd="0" presId="urn:microsoft.com/office/officeart/2005/8/layout/chevron2"/>
    <dgm:cxn modelId="{A66E4A69-E4A9-46F1-A923-B0364CD649E1}" type="presParOf" srcId="{982F526A-BC18-4F13-B15C-580F994EFD95}" destId="{2B6558F6-79ED-4DEC-9E87-C471C6BFA2B3}" srcOrd="0" destOrd="0" presId="urn:microsoft.com/office/officeart/2005/8/layout/chevron2"/>
    <dgm:cxn modelId="{E582547E-77E0-4010-BC2E-1B66C96939B9}" type="presParOf" srcId="{2B6558F6-79ED-4DEC-9E87-C471C6BFA2B3}" destId="{3887710B-546B-4BCE-9C83-524878F580C7}" srcOrd="0" destOrd="0" presId="urn:microsoft.com/office/officeart/2005/8/layout/chevron2"/>
    <dgm:cxn modelId="{9DDECDEF-E99F-4142-B54D-C6F761195006}" type="presParOf" srcId="{2B6558F6-79ED-4DEC-9E87-C471C6BFA2B3}" destId="{E062F9D8-CDDB-425E-8358-2496BB18D760}" srcOrd="1" destOrd="0" presId="urn:microsoft.com/office/officeart/2005/8/layout/chevron2"/>
    <dgm:cxn modelId="{C080BD01-56EC-46CE-8A13-2ED3DBE73FEA}" type="presParOf" srcId="{982F526A-BC18-4F13-B15C-580F994EFD95}" destId="{8CA1560B-1439-429A-8894-C4986E6340AD}" srcOrd="1" destOrd="0" presId="urn:microsoft.com/office/officeart/2005/8/layout/chevron2"/>
    <dgm:cxn modelId="{FF9790F3-3017-4341-9C72-5DA756F7BE08}" type="presParOf" srcId="{982F526A-BC18-4F13-B15C-580F994EFD95}" destId="{3FC6507E-A896-4557-A40E-5254D23E3D5A}" srcOrd="2" destOrd="0" presId="urn:microsoft.com/office/officeart/2005/8/layout/chevron2"/>
    <dgm:cxn modelId="{73428E43-D4C5-4DF1-89E3-B5A5FC013591}" type="presParOf" srcId="{3FC6507E-A896-4557-A40E-5254D23E3D5A}" destId="{061DA874-355A-41A2-8ADD-E4F4420CF730}" srcOrd="0" destOrd="0" presId="urn:microsoft.com/office/officeart/2005/8/layout/chevron2"/>
    <dgm:cxn modelId="{7FB6A07C-B96E-4180-905A-859B8E7EEDBA}" type="presParOf" srcId="{3FC6507E-A896-4557-A40E-5254D23E3D5A}" destId="{43C75FDE-1D4A-4E9D-AF83-32F0DD4F2D6A}" srcOrd="1" destOrd="0" presId="urn:microsoft.com/office/officeart/2005/8/layout/chevron2"/>
    <dgm:cxn modelId="{0A543018-FF13-42CA-B82B-9AB28796497A}" type="presParOf" srcId="{982F526A-BC18-4F13-B15C-580F994EFD95}" destId="{AB5F09E3-1FF9-4A6C-9D2E-4E03EAB26B92}" srcOrd="3" destOrd="0" presId="urn:microsoft.com/office/officeart/2005/8/layout/chevron2"/>
    <dgm:cxn modelId="{9D3CFFC3-590F-4C8E-BB74-E2E43A1E7C58}" type="presParOf" srcId="{982F526A-BC18-4F13-B15C-580F994EFD95}" destId="{C54AE339-24E0-4A48-93D1-0732619A4052}" srcOrd="4" destOrd="0" presId="urn:microsoft.com/office/officeart/2005/8/layout/chevron2"/>
    <dgm:cxn modelId="{0C8A459A-A572-4A3D-B502-4E374C5CFAC2}" type="presParOf" srcId="{C54AE339-24E0-4A48-93D1-0732619A4052}" destId="{A66267EB-D8FF-4E59-A68F-54926EE073C1}" srcOrd="0" destOrd="0" presId="urn:microsoft.com/office/officeart/2005/8/layout/chevron2"/>
    <dgm:cxn modelId="{825C8A4A-50AC-413F-99D6-E1DE17C85C5F}" type="presParOf" srcId="{C54AE339-24E0-4A48-93D1-0732619A4052}" destId="{6C0F80E3-DDEF-45DC-B47E-7A85A831A232}" srcOrd="1" destOrd="0" presId="urn:microsoft.com/office/officeart/2005/8/layout/chevron2"/>
    <dgm:cxn modelId="{4B860085-F554-4FE6-9305-64895977F9DE}" type="presParOf" srcId="{982F526A-BC18-4F13-B15C-580F994EFD95}" destId="{C886BACF-5EB2-49E9-A627-EB202695A2B4}" srcOrd="5" destOrd="0" presId="urn:microsoft.com/office/officeart/2005/8/layout/chevron2"/>
    <dgm:cxn modelId="{7F1CB187-6F9E-44A2-8584-322B87968923}" type="presParOf" srcId="{982F526A-BC18-4F13-B15C-580F994EFD95}" destId="{18539ECA-D4F6-4290-875A-44E37CD9FB1B}" srcOrd="6" destOrd="0" presId="urn:microsoft.com/office/officeart/2005/8/layout/chevron2"/>
    <dgm:cxn modelId="{188598DA-AFF7-45E4-BFFC-76EB2EA6391C}" type="presParOf" srcId="{18539ECA-D4F6-4290-875A-44E37CD9FB1B}" destId="{124103E7-EA3D-4C08-A3F6-6F346D9EC6C6}" srcOrd="0" destOrd="0" presId="urn:microsoft.com/office/officeart/2005/8/layout/chevron2"/>
    <dgm:cxn modelId="{1C12199A-738A-4C6B-8C25-A2BD70675FAC}" type="presParOf" srcId="{18539ECA-D4F6-4290-875A-44E37CD9FB1B}" destId="{D9D8DAD1-78BD-4540-A649-9C3540F6574F}" srcOrd="1" destOrd="0" presId="urn:microsoft.com/office/officeart/2005/8/layout/chevron2"/>
    <dgm:cxn modelId="{D191A8E3-DF24-42C9-A74A-1B5F44277DDE}" type="presParOf" srcId="{982F526A-BC18-4F13-B15C-580F994EFD95}" destId="{AD0895CF-402A-4BFA-BBED-332B6E2693FC}" srcOrd="7" destOrd="0" presId="urn:microsoft.com/office/officeart/2005/8/layout/chevron2"/>
    <dgm:cxn modelId="{B2B1DFB6-1CF4-4AF1-B179-0A90EBA81A84}" type="presParOf" srcId="{982F526A-BC18-4F13-B15C-580F994EFD95}" destId="{0744A7FA-D6EF-4B98-A446-83C0796EA171}" srcOrd="8" destOrd="0" presId="urn:microsoft.com/office/officeart/2005/8/layout/chevron2"/>
    <dgm:cxn modelId="{BBE94E9F-DFD3-4D0B-9A50-4DDCB91C9C85}" type="presParOf" srcId="{0744A7FA-D6EF-4B98-A446-83C0796EA171}" destId="{6A394233-D31F-48F0-BEFA-D671AE7C589E}" srcOrd="0" destOrd="0" presId="urn:microsoft.com/office/officeart/2005/8/layout/chevron2"/>
    <dgm:cxn modelId="{4C2261FE-6738-4646-97E5-6BEA39457EE0}" type="presParOf" srcId="{0744A7FA-D6EF-4B98-A446-83C0796EA171}" destId="{A660C676-08A7-494F-BA5F-49459788B74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inasmack.com/wp-content/uploads/chinasmack/2013/09/the-state-councils-plan-to-change-the-date-of-teachers-day-netizens-reaction-02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nstructorus.ru/uspex/metod-sinektiki.html" TargetMode="External"/><Relationship Id="rId4" Type="http://schemas.openxmlformats.org/officeDocument/2006/relationships/hyperlink" Target="http://kirulanov.com/kak-provodit-mozgovoj-shturm-10-pravil-brejnstorminga-s-primerami/" TargetMode="Externa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проектной и учебно-исследовательской деятельности как ключевой компонент системы формирования личностных результатов учащихся на ступени основного общего образования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013176"/>
            <a:ext cx="5040560" cy="132055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Середкина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М.В.,учитель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технологии МБОУ «Ново-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Идинская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СОШ»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003232" cy="7109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проектов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467544" y="1052736"/>
            <a:ext cx="8280920" cy="532859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Исследовательский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b="1" dirty="0" smtClean="0"/>
              <a:t>Цель: </a:t>
            </a:r>
            <a:r>
              <a:rPr lang="ru-RU" sz="3200" dirty="0" smtClean="0"/>
              <a:t>доказать или опровергнуть какую-либо гипотезу, для чего проводится эксперимент или серия опытов, проверяются различные версии (Например, «Рок-музыка: вред или польза?»)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Проектный продукт: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полученный результат исследования, оформленный установленным образом и обнародованный (в публикации или на презентации)</a:t>
            </a:r>
            <a:endParaRPr kumimoji="0" lang="ru-RU" sz="32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b="1" baseline="0" dirty="0" smtClean="0"/>
              <a:t>Особенности проекта: </a:t>
            </a:r>
            <a:r>
              <a:rPr lang="ru-RU" sz="3200" baseline="0" dirty="0" smtClean="0"/>
              <a:t>Обычно выполняется по</a:t>
            </a:r>
            <a:r>
              <a:rPr lang="ru-RU" sz="3200" dirty="0" smtClean="0"/>
              <a:t> предметам естественнонаучного направления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b="1" baseline="0" dirty="0" smtClean="0"/>
              <a:t>НО… Может относится к любому предмету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003232" cy="7109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проектов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467544" y="1052736"/>
            <a:ext cx="8280920" cy="532859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Творческий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b="1" dirty="0" smtClean="0"/>
              <a:t>Цель: </a:t>
            </a:r>
            <a:r>
              <a:rPr lang="ru-RU" sz="3200" dirty="0" smtClean="0"/>
              <a:t>воплотить творческий подход автора в решении какой-либо проблемы, вызвать интерес окружающих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Проектный продукт: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литературные, музыкальные произведения,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произведения изобразительного или декоративно-прикладного искусства, мультфильмы, слайд-шоу, видеофильмы и т.п.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b="1" baseline="0" dirty="0" smtClean="0"/>
              <a:t>Особенности проекта: </a:t>
            </a:r>
            <a:r>
              <a:rPr lang="ru-RU" sz="3200" baseline="0" dirty="0" smtClean="0"/>
              <a:t>При работе над проектом возможен свободный подход к выполнению этапов работы</a:t>
            </a:r>
            <a:endParaRPr lang="ru-RU" sz="320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b="1" baseline="0" dirty="0" smtClean="0"/>
              <a:t>Может быть сделан в рамках определенной темы учебного курса (</a:t>
            </a:r>
            <a:r>
              <a:rPr lang="ru-RU" sz="3200" baseline="0" dirty="0" smtClean="0"/>
              <a:t>Например, видеофильм «Код Да Винчи» о работах художника</a:t>
            </a:r>
            <a:r>
              <a:rPr lang="ru-RU" sz="3200" b="1" baseline="0" dirty="0" smtClean="0"/>
              <a:t>)или связан с внешкольной жизнью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003232" cy="7109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проектов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467544" y="1052736"/>
            <a:ext cx="8280920" cy="532859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Игровой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b="1" dirty="0" smtClean="0"/>
              <a:t>Цель: </a:t>
            </a:r>
            <a:r>
              <a:rPr lang="ru-RU" sz="3200" dirty="0" smtClean="0"/>
              <a:t>организовать в школе интересное мероприятие, чтобы вызвать интерес к какой-либо учебной дисциплине, дать участникам опыт активного применения знаний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Проектный продукт: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спектакль, концерт, шоу, игра, представление, экскурсия, спортивное состязание, викторина, предметные игры КВН</a:t>
            </a:r>
            <a:endParaRPr kumimoji="0" lang="ru-RU" sz="32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b="1" baseline="0" dirty="0" smtClean="0"/>
              <a:t>Особенности проекта: </a:t>
            </a:r>
            <a:r>
              <a:rPr lang="ru-RU" sz="3200" baseline="0" dirty="0" smtClean="0"/>
              <a:t>автор проекта выступает в роли организатора, сценариста, ведущего, режиссера, судьи, персонажа и др.</a:t>
            </a:r>
            <a:endParaRPr lang="ru-RU" sz="320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b="1" baseline="0" dirty="0" smtClean="0"/>
              <a:t>Может относится к любому предмету школьной программы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003232" cy="7109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проектов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467544" y="1052736"/>
            <a:ext cx="8280920" cy="56886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Телекоммуникационный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b="1" dirty="0" smtClean="0"/>
              <a:t>Цель: </a:t>
            </a:r>
            <a:r>
              <a:rPr lang="ru-RU" sz="3200" dirty="0" smtClean="0"/>
              <a:t>выполняется с использованием сети Интернет-сайтов (например, «</a:t>
            </a:r>
            <a:r>
              <a:rPr lang="ru-RU" sz="3200" dirty="0" err="1" smtClean="0"/>
              <a:t>Подкаст</a:t>
            </a:r>
            <a:r>
              <a:rPr lang="ru-RU" sz="3200" dirty="0" smtClean="0"/>
              <a:t> как средство распространения информации»)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Проектный продукт: </a:t>
            </a:r>
            <a:r>
              <a:rPr kumimoji="0" lang="ru-RU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подкаст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размещенный в сети Интернет.</a:t>
            </a:r>
            <a:endParaRPr kumimoji="0" lang="ru-RU" sz="32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b="1" baseline="0" dirty="0" smtClean="0"/>
              <a:t>Особенности проекта:</a:t>
            </a:r>
            <a:r>
              <a:rPr lang="ru-RU" sz="3200" baseline="0" dirty="0" smtClean="0"/>
              <a:t> Такие проекты за рубежом организуются научными центрами, обращающимися с</a:t>
            </a:r>
            <a:r>
              <a:rPr lang="ru-RU" sz="3200" dirty="0" smtClean="0"/>
              <a:t> предложениями включиться в работу по наблюдению за звездным небом и т.д. Часто в одном проекте сочетаются несколько видов проектов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b="1" dirty="0" smtClean="0"/>
              <a:t>Почти всегда </a:t>
            </a:r>
            <a:r>
              <a:rPr lang="ru-RU" sz="3200" b="1" dirty="0" err="1" smtClean="0"/>
              <a:t>межпредметные</a:t>
            </a:r>
            <a:r>
              <a:rPr lang="ru-RU" sz="3200" b="1" dirty="0" smtClean="0"/>
              <a:t> и часто международного характера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 </a:t>
            </a:r>
            <a:r>
              <a:rPr lang="ru-RU" sz="2400" b="1" dirty="0" err="1" smtClean="0"/>
              <a:t>Подка́стинг</a:t>
            </a:r>
            <a:r>
              <a:rPr lang="ru-RU" sz="2400" dirty="0" smtClean="0"/>
              <a:t> — процесс создания и распространения звуковых или </a:t>
            </a:r>
            <a:r>
              <a:rPr lang="ru-RU" sz="2400" dirty="0" err="1" smtClean="0"/>
              <a:t>видеофайлов</a:t>
            </a:r>
            <a:r>
              <a:rPr lang="ru-RU" sz="2400" dirty="0" smtClean="0"/>
              <a:t> (</a:t>
            </a:r>
            <a:r>
              <a:rPr lang="ru-RU" sz="2400" dirty="0" err="1" smtClean="0"/>
              <a:t>подкастов</a:t>
            </a:r>
            <a:r>
              <a:rPr lang="ru-RU" sz="2400" dirty="0" smtClean="0"/>
              <a:t>) в стиле радио- и телепередач в Интернете (вещание в Интернете). Как правило, </a:t>
            </a:r>
            <a:r>
              <a:rPr lang="ru-RU" sz="2400" b="1" dirty="0" err="1" smtClean="0"/>
              <a:t>подкасты</a:t>
            </a:r>
            <a:r>
              <a:rPr lang="ru-RU" sz="2400" dirty="0" smtClean="0"/>
              <a:t> имеют определенную тематику и периодичность издания.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003232" cy="7109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проектов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395536" y="908720"/>
            <a:ext cx="8280920" cy="56886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Социальный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b="1" dirty="0" smtClean="0"/>
              <a:t>Цель: </a:t>
            </a:r>
            <a:r>
              <a:rPr lang="ru-RU" sz="3200" dirty="0" smtClean="0"/>
              <a:t>привлечение обучающихся к серьезной общественной проблеме ли помочь в ее решении (например, организация приюта для бездомных животных, благотворительной ярмарки)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Проектный продукт: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ярмарка, акция, помощь кому-либо чем-либо, мероприятие</a:t>
            </a:r>
            <a:endParaRPr kumimoji="0" lang="ru-RU" sz="32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b="1" baseline="0" dirty="0" smtClean="0"/>
              <a:t>Особенности проекта:</a:t>
            </a:r>
            <a:r>
              <a:rPr lang="ru-RU" sz="3200" baseline="0" dirty="0" smtClean="0"/>
              <a:t> Требует усилий целой команды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003232" cy="7109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Важно!!!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395536" y="908720"/>
            <a:ext cx="8280920" cy="5688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Важно знать тип проекта,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так как  с типом связаны 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способы работы и вид проектного продукта </a:t>
            </a:r>
            <a:r>
              <a:rPr kumimoji="0" lang="ru-RU" sz="3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(того, что создается в результате деятельности).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600" baseline="0" dirty="0" smtClean="0"/>
              <a:t>В любом случае </a:t>
            </a:r>
            <a:r>
              <a:rPr lang="ru-RU" sz="3600" b="1" baseline="0" dirty="0" smtClean="0"/>
              <a:t>продукт</a:t>
            </a:r>
            <a:r>
              <a:rPr lang="ru-RU" sz="3600" b="1" dirty="0" smtClean="0"/>
              <a:t> проекта </a:t>
            </a:r>
            <a:r>
              <a:rPr lang="ru-RU" sz="3600" dirty="0" smtClean="0"/>
              <a:t>должен представлять не только интересы автора,</a:t>
            </a:r>
            <a:r>
              <a:rPr lang="ru-RU" sz="3600" b="1" dirty="0" smtClean="0"/>
              <a:t> </a:t>
            </a:r>
            <a:r>
              <a:rPr lang="ru-RU" sz="3600" dirty="0" smtClean="0"/>
              <a:t>но и </a:t>
            </a:r>
            <a:r>
              <a:rPr lang="ru-RU" sz="3600" b="1" dirty="0" smtClean="0"/>
              <a:t>быть полезным и интересным другим людям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924944"/>
            <a:ext cx="8003232" cy="710952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РЕФЛЕКСИЯ</a:t>
            </a:r>
            <a:endParaRPr lang="ru-RU" sz="7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03232" cy="7109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Определите тип проекта, если в ходе работы над ним нужно: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395536" y="1169368"/>
            <a:ext cx="8280920" cy="2835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</a:t>
            </a:r>
            <a:r>
              <a:rPr kumimoji="0" lang="ru-RU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собрать и представить информацию, в</a:t>
            </a:r>
            <a:r>
              <a:rPr kumimoji="0" lang="ru-RU" sz="3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том числе статистические данные, по какой – либо относительно узкой теме как дополнительный материал для уроков</a:t>
            </a:r>
            <a:endParaRPr kumimoji="0" lang="ru-RU" sz="3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4"/>
          <p:cNvSpPr txBox="1">
            <a:spLocks/>
          </p:cNvSpPr>
          <p:nvPr/>
        </p:nvSpPr>
        <p:spPr>
          <a:xfrm>
            <a:off x="539552" y="5013176"/>
            <a:ext cx="8280920" cy="1844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</a:t>
            </a:r>
            <a:r>
              <a:rPr kumimoji="0" lang="ru-RU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Ответ: информационный</a:t>
            </a:r>
            <a:endParaRPr kumimoji="0" lang="ru-RU" sz="3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03232" cy="7109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Определите тип проекта, если входе работы над ним нужно: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395536" y="1169368"/>
            <a:ext cx="8280920" cy="3987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600" b="1" dirty="0" smtClean="0"/>
              <a:t>Б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ru-RU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доказать или опровергнуть какую-либо гипотезу, для чего проводится</a:t>
            </a:r>
            <a:r>
              <a:rPr lang="ru-RU" sz="3600" dirty="0" smtClean="0"/>
              <a:t> эксперимент или серия опытов, проверяются различные версии и т.п. Подобный проект обычно выполняется по таким предметам, как физика, химия, биология</a:t>
            </a:r>
            <a:endParaRPr kumimoji="0" lang="ru-RU" sz="3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4"/>
          <p:cNvSpPr txBox="1">
            <a:spLocks/>
          </p:cNvSpPr>
          <p:nvPr/>
        </p:nvSpPr>
        <p:spPr>
          <a:xfrm>
            <a:off x="323528" y="5229200"/>
            <a:ext cx="8280920" cy="16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600" b="1" dirty="0" smtClean="0"/>
              <a:t>Б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Ответ: </a:t>
            </a:r>
            <a:r>
              <a:rPr kumimoji="0" lang="ru-RU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исследовательский</a:t>
            </a:r>
            <a:endParaRPr kumimoji="0" lang="ru-RU" sz="3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03232" cy="7109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Определите тип проекта, если входе работы над ним нужно: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395536" y="1169368"/>
            <a:ext cx="8280920" cy="5688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600" b="1" noProof="0" dirty="0" smtClean="0"/>
              <a:t>В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разработать рекомендации, памятки, инструкции для удобства использования или изучения чего-либо. Такой проект может относиться к любому школьному предмету</a:t>
            </a:r>
            <a:endParaRPr kumimoji="0" lang="ru-RU" sz="3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4"/>
          <p:cNvSpPr txBox="1">
            <a:spLocks/>
          </p:cNvSpPr>
          <p:nvPr/>
        </p:nvSpPr>
        <p:spPr>
          <a:xfrm>
            <a:off x="547936" y="4941168"/>
            <a:ext cx="8280920" cy="2069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600" b="1" noProof="0" dirty="0" smtClean="0"/>
              <a:t>В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практико-ориентированный</a:t>
            </a:r>
            <a:endParaRPr kumimoji="0" lang="ru-RU" sz="3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0"/>
            <a:ext cx="5842992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Эпиграф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5266928" cy="4857403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«Расскажи – и я забуду, покажи – и я запомню, дай попробовать – и я пойму…»</a:t>
            </a:r>
          </a:p>
          <a:p>
            <a:pPr algn="r">
              <a:buNone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Конфуций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Picture 4" descr="https://www.chinasmack.com/wp-content/uploads/chinasmack/2013/09/the-state-councils-plan-to-change-the-date-of-teachers-day-netizens-reaction-02.jpg"/>
          <p:cNvPicPr>
            <a:picLocks noChangeAspect="1" noChangeArrowheads="1"/>
          </p:cNvPicPr>
          <p:nvPr/>
        </p:nvPicPr>
        <p:blipFill>
          <a:blip r:embed="rId3" cstate="print"/>
          <a:srcRect l="14808" r="11153"/>
          <a:stretch>
            <a:fillRect/>
          </a:stretch>
        </p:blipFill>
        <p:spPr bwMode="auto">
          <a:xfrm>
            <a:off x="5796136" y="1052736"/>
            <a:ext cx="2880320" cy="25935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03232" cy="7109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Определите тип проекта, если входе работы над ним нужно: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395536" y="1169368"/>
            <a:ext cx="8280920" cy="3123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600" b="1" dirty="0" smtClean="0"/>
              <a:t>Г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вызвать интерес к какой-либо теме учебного курса, привлечь внимание к какой-либо проблеме. Такой проект обычно выполняется по литературе, ИЗО, музыке</a:t>
            </a:r>
            <a:endParaRPr kumimoji="0" lang="ru-RU" sz="3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4"/>
          <p:cNvSpPr txBox="1">
            <a:spLocks/>
          </p:cNvSpPr>
          <p:nvPr/>
        </p:nvSpPr>
        <p:spPr>
          <a:xfrm>
            <a:off x="539552" y="4797152"/>
            <a:ext cx="8280920" cy="1755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600" b="1" dirty="0" smtClean="0"/>
              <a:t>Г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Ответ: </a:t>
            </a:r>
            <a:r>
              <a:rPr kumimoji="0" lang="ru-RU" sz="3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творческий</a:t>
            </a:r>
            <a:endParaRPr kumimoji="0" lang="ru-RU" sz="3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03232" cy="7109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Определите тип проекта, если входе работы над ним нужно: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395536" y="1169368"/>
            <a:ext cx="8280920" cy="362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600" b="1" dirty="0" smtClean="0"/>
              <a:t>Д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вовлечь ребят в какое-то интересное мероприятие (игру, спортивное состязание, викторину), чтобы не только вызвать интерес к какой-то учебной дисциплине, но и дать им опыт активного участия в ее изучении</a:t>
            </a:r>
            <a:endParaRPr kumimoji="0" lang="ru-RU" sz="3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4"/>
          <p:cNvSpPr txBox="1">
            <a:spLocks/>
          </p:cNvSpPr>
          <p:nvPr/>
        </p:nvSpPr>
        <p:spPr>
          <a:xfrm>
            <a:off x="683568" y="4725144"/>
            <a:ext cx="8280920" cy="1899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600" b="1" dirty="0" smtClean="0"/>
              <a:t>Д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Ответ: </a:t>
            </a:r>
            <a:r>
              <a:rPr kumimoji="0" lang="ru-RU" sz="3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игровой</a:t>
            </a:r>
            <a:endParaRPr kumimoji="0" lang="ru-RU" sz="3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03232" cy="7109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Определите тип проекта, если входе работы над ним нужно: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539552" y="1340768"/>
            <a:ext cx="8280920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600" b="1" noProof="0" dirty="0" smtClean="0"/>
              <a:t>Е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использовать такие компьютерные средства, как электронная почта и </a:t>
            </a:r>
            <a:r>
              <a:rPr kumimoji="0" lang="en-US" sz="3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ru-RU" sz="3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(сеть интернет-сайтов)</a:t>
            </a:r>
            <a:endParaRPr kumimoji="0" lang="ru-RU" sz="3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4"/>
          <p:cNvSpPr txBox="1">
            <a:spLocks/>
          </p:cNvSpPr>
          <p:nvPr/>
        </p:nvSpPr>
        <p:spPr>
          <a:xfrm>
            <a:off x="611560" y="3573016"/>
            <a:ext cx="8280920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600" b="1" noProof="0" dirty="0" smtClean="0"/>
              <a:t>Е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Ответ: </a:t>
            </a:r>
            <a:r>
              <a:rPr kumimoji="0" lang="ru-RU" sz="3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телекоммуникационный</a:t>
            </a:r>
            <a:endParaRPr kumimoji="0" lang="ru-RU" sz="3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36912"/>
            <a:ext cx="8003232" cy="710952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Памятки</a:t>
            </a:r>
            <a:endParaRPr lang="ru-RU" sz="7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003232" cy="71095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исследовательских проектов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764704"/>
          <a:ext cx="8229600" cy="576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613102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Критерии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Виды проектов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Монопредметные</a:t>
                      </a:r>
                      <a:r>
                        <a:rPr lang="ru-RU" dirty="0" smtClean="0"/>
                        <a:t> (на материале 1 предмета)</a:t>
                      </a:r>
                    </a:p>
                    <a:p>
                      <a:r>
                        <a:rPr lang="ru-RU" dirty="0" err="1" smtClean="0"/>
                        <a:t>Межпредметные</a:t>
                      </a:r>
                      <a:r>
                        <a:rPr lang="ru-RU" dirty="0" smtClean="0"/>
                        <a:t> (на близких темах разных предметов)</a:t>
                      </a:r>
                    </a:p>
                    <a:p>
                      <a:r>
                        <a:rPr lang="ru-RU" dirty="0" err="1" smtClean="0"/>
                        <a:t>Надпредметные</a:t>
                      </a:r>
                      <a:r>
                        <a:rPr lang="ru-RU" baseline="0" dirty="0" smtClean="0"/>
                        <a:t> (на основе материала за рамками ООП)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Связь проекта с учебным планом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Текущие (часть материала изучается по плану в процессе исследования)</a:t>
                      </a:r>
                    </a:p>
                    <a:p>
                      <a:r>
                        <a:rPr lang="ru-RU" dirty="0" smtClean="0"/>
                        <a:t>Итоговые (оценивается усвоение определенного блока учебного материала)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Продолжительность</a:t>
                      </a:r>
                      <a:r>
                        <a:rPr lang="ru-RU" baseline="0" dirty="0" smtClean="0"/>
                        <a:t> выполнения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Экспресс-проекты</a:t>
                      </a:r>
                      <a:r>
                        <a:rPr lang="ru-RU" dirty="0" smtClean="0"/>
                        <a:t> ( один урок)</a:t>
                      </a:r>
                    </a:p>
                    <a:p>
                      <a:r>
                        <a:rPr lang="ru-RU" dirty="0" smtClean="0"/>
                        <a:t>Мини-проекты (несколько недель)</a:t>
                      </a:r>
                    </a:p>
                    <a:p>
                      <a:r>
                        <a:rPr lang="ru-RU" dirty="0" smtClean="0"/>
                        <a:t>Средней продолжительности (несколько месяцев)</a:t>
                      </a:r>
                    </a:p>
                    <a:p>
                      <a:r>
                        <a:rPr lang="ru-RU" dirty="0" smtClean="0"/>
                        <a:t>Долгосрочные (в течение учебного года)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участников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Коллективные</a:t>
                      </a:r>
                    </a:p>
                    <a:p>
                      <a:r>
                        <a:rPr lang="ru-RU" dirty="0" smtClean="0"/>
                        <a:t>Групповые</a:t>
                      </a:r>
                    </a:p>
                    <a:p>
                      <a:r>
                        <a:rPr lang="ru-RU" dirty="0" smtClean="0"/>
                        <a:t>Бинарные (парные)</a:t>
                      </a:r>
                    </a:p>
                    <a:p>
                      <a:r>
                        <a:rPr lang="ru-RU" dirty="0" smtClean="0"/>
                        <a:t>Индивидуальные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Степень координации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r>
                        <a:rPr lang="ru-RU" baseline="0" dirty="0" smtClean="0"/>
                        <a:t> Явной, открытой координацией (педагог-руководитель)</a:t>
                      </a:r>
                    </a:p>
                    <a:p>
                      <a:r>
                        <a:rPr lang="ru-RU" baseline="0" dirty="0" smtClean="0"/>
                        <a:t>Скрытая координация (педагог с обучающимися  - участник исследования)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003232" cy="7109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есть что в исследовании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23528" y="908720"/>
          <a:ext cx="8604448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/>
                <a:gridCol w="233975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</a:rPr>
                        <a:t>Составляющие проекта</a:t>
                      </a:r>
                      <a:endParaRPr lang="ru-RU" sz="320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</a:rPr>
                        <a:t>Термин</a:t>
                      </a:r>
                      <a:endParaRPr lang="ru-RU" sz="320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</a:rPr>
                        <a:t>Что исследуется?</a:t>
                      </a:r>
                      <a:endParaRPr lang="ru-RU" sz="300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</a:rPr>
                        <a:t>Объект</a:t>
                      </a:r>
                      <a:endParaRPr lang="ru-RU" sz="320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</a:rPr>
                        <a:t>Что</a:t>
                      </a:r>
                      <a:r>
                        <a:rPr lang="ru-RU" sz="3000" baseline="0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</a:rPr>
                        <a:t> получает объяснение в ходе исследования?</a:t>
                      </a:r>
                      <a:endParaRPr lang="ru-RU" sz="300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</a:rPr>
                        <a:t>Предмет</a:t>
                      </a:r>
                      <a:endParaRPr lang="ru-RU" sz="320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</a:rPr>
                        <a:t>Вопрос, ответ на который необходимо дать в ходе исследования</a:t>
                      </a:r>
                      <a:endParaRPr lang="ru-RU" sz="300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</a:rPr>
                        <a:t>Проблема</a:t>
                      </a:r>
                      <a:endParaRPr lang="ru-RU" sz="320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</a:rPr>
                        <a:t>Ответ на вопрос, который можно дать до начала исследования</a:t>
                      </a:r>
                      <a:endParaRPr lang="ru-RU" sz="300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</a:rPr>
                        <a:t>Гипотеза</a:t>
                      </a:r>
                      <a:endParaRPr lang="ru-RU" sz="320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</a:rPr>
                        <a:t>Проверить гипотезу</a:t>
                      </a:r>
                      <a:endParaRPr lang="ru-RU" sz="300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</a:rPr>
                        <a:t>Цель</a:t>
                      </a:r>
                      <a:endParaRPr lang="ru-RU" sz="320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</a:rPr>
                        <a:t>Последовательность действий</a:t>
                      </a:r>
                      <a:endParaRPr lang="ru-RU" sz="300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</a:rPr>
                        <a:t>Задачи</a:t>
                      </a:r>
                      <a:endParaRPr lang="ru-RU" sz="320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003232" cy="7109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Клише (устойчивые обороты) Темы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43608" y="1196752"/>
            <a:ext cx="7643192" cy="492941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Данная (Настоящая) работа посвящена рассмотрению вопроса…</a:t>
            </a:r>
          </a:p>
          <a:p>
            <a:r>
              <a:rPr lang="ru-RU" dirty="0" smtClean="0"/>
              <a:t>В данной работе рассматривается…</a:t>
            </a:r>
          </a:p>
          <a:p>
            <a:r>
              <a:rPr lang="ru-RU" dirty="0" smtClean="0"/>
              <a:t>В данной работе дается оценка….</a:t>
            </a:r>
          </a:p>
          <a:p>
            <a:r>
              <a:rPr lang="ru-RU" dirty="0" smtClean="0"/>
              <a:t>В данной работе дается анализ….</a:t>
            </a:r>
          </a:p>
          <a:p>
            <a:r>
              <a:rPr lang="ru-RU" dirty="0" smtClean="0"/>
              <a:t>В данной работе обобщается…</a:t>
            </a:r>
          </a:p>
          <a:p>
            <a:r>
              <a:rPr lang="ru-RU" dirty="0" smtClean="0"/>
              <a:t>Работа посвящена такому актуальному вопрос, как…</a:t>
            </a:r>
          </a:p>
          <a:p>
            <a:r>
              <a:rPr lang="ru-RU" dirty="0" smtClean="0"/>
              <a:t>Работа посвящена решению вопроса….</a:t>
            </a:r>
          </a:p>
          <a:p>
            <a:r>
              <a:rPr lang="ru-RU" dirty="0" smtClean="0"/>
              <a:t>Темой работы является….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25760"/>
            <a:ext cx="8568952" cy="7109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Клише (устойчивые обороты) Проблемы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43608" y="1196752"/>
            <a:ext cx="7643192" cy="4929411"/>
          </a:xfrm>
        </p:spPr>
        <p:txBody>
          <a:bodyPr>
            <a:normAutofit/>
          </a:bodyPr>
          <a:lstStyle/>
          <a:p>
            <a:r>
              <a:rPr lang="ru-RU" dirty="0" smtClean="0"/>
              <a:t>В центре внимания работы находится….</a:t>
            </a:r>
          </a:p>
          <a:p>
            <a:r>
              <a:rPr lang="ru-RU" dirty="0" smtClean="0"/>
              <a:t>В данной (настоящей) работе затрагиваются, освещаются (следующие проблемы)….</a:t>
            </a:r>
          </a:p>
          <a:p>
            <a:r>
              <a:rPr lang="ru-RU" dirty="0" smtClean="0"/>
              <a:t>В данной работе нам предстоит ответить на вопрос…</a:t>
            </a:r>
          </a:p>
          <a:p>
            <a:r>
              <a:rPr lang="ru-RU" dirty="0" smtClean="0"/>
              <a:t>В данной работе рассматривается важный вопрос….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25760"/>
            <a:ext cx="8892480" cy="7109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Клише (устойчивые обороты) Актуальности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4006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Данная (рассматриваемая в работе) проблема (тема) актуальная, так как…</a:t>
            </a:r>
          </a:p>
          <a:p>
            <a:r>
              <a:rPr lang="ru-RU" dirty="0" smtClean="0"/>
              <a:t>В последнее время актуальной является задача…</a:t>
            </a:r>
          </a:p>
          <a:p>
            <a:r>
              <a:rPr lang="ru-RU" dirty="0" smtClean="0"/>
              <a:t>Это объясняется…</a:t>
            </a:r>
          </a:p>
          <a:p>
            <a:r>
              <a:rPr lang="ru-RU" dirty="0" smtClean="0"/>
              <a:t>Данная тема (проблема) привлекает внимание многих ученых…</a:t>
            </a:r>
          </a:p>
          <a:p>
            <a:r>
              <a:rPr lang="ru-RU" dirty="0" smtClean="0"/>
              <a:t>Данная тема (проблема) чрезвычайно актуальна в последние годы…</a:t>
            </a:r>
          </a:p>
          <a:p>
            <a:r>
              <a:rPr lang="ru-RU" dirty="0" smtClean="0"/>
              <a:t>В современной науке особенную остроту приобретает тема….</a:t>
            </a:r>
          </a:p>
          <a:p>
            <a:r>
              <a:rPr lang="ru-RU" dirty="0" smtClean="0"/>
              <a:t>Материалом исследования послужили….</a:t>
            </a:r>
          </a:p>
          <a:p>
            <a:r>
              <a:rPr lang="ru-RU" dirty="0" smtClean="0"/>
              <a:t>Работа (исследование) представляет большое научное и практическое значение для решения проблем…</a:t>
            </a:r>
          </a:p>
          <a:p>
            <a:r>
              <a:rPr lang="ru-RU" dirty="0" smtClean="0"/>
              <a:t>Оно(она) необходимо(а) при решении таких задач, как ….</a:t>
            </a:r>
          </a:p>
          <a:p>
            <a:r>
              <a:rPr lang="ru-RU" dirty="0" smtClean="0"/>
              <a:t>Поэтому необходимость создания….. Является актуальной задачей…</a:t>
            </a:r>
          </a:p>
          <a:p>
            <a:r>
              <a:rPr lang="ru-RU" dirty="0" smtClean="0"/>
              <a:t>Как показывает обзор литературы (результаты ранее проведенных исследований), именно этот аспект проблемы…. Требует рассмотрения (изучения)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25760"/>
            <a:ext cx="8892480" cy="7109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Клише (устойчивые обороты) Гипотезы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980728"/>
            <a:ext cx="7992888" cy="511256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Зная…. можно предположить…</a:t>
            </a:r>
          </a:p>
          <a:p>
            <a:r>
              <a:rPr lang="ru-RU" sz="3600" dirty="0" smtClean="0"/>
              <a:t>Если принять во внимание…., то….</a:t>
            </a:r>
          </a:p>
          <a:p>
            <a:r>
              <a:rPr lang="ru-RU" sz="3600" dirty="0" smtClean="0"/>
              <a:t>Так как …., то …….</a:t>
            </a:r>
          </a:p>
          <a:p>
            <a:r>
              <a:rPr lang="ru-RU" sz="3600" dirty="0" smtClean="0"/>
              <a:t>Предположим, что ……, то….</a:t>
            </a:r>
          </a:p>
          <a:p>
            <a:r>
              <a:rPr lang="ru-RU" sz="3600" dirty="0" smtClean="0"/>
              <a:t>Если…., то……</a:t>
            </a:r>
          </a:p>
          <a:p>
            <a:endParaRPr lang="ru-RU" sz="3600" dirty="0" smtClean="0"/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003232" cy="7109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Тезаурус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395536" y="764704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Учебный проект - </a:t>
            </a:r>
            <a:r>
              <a:rPr lang="ru-RU" sz="3200" dirty="0" smtClean="0"/>
              <a:t>Комплекс самостоятельно выполняемых действий, направленных на получение продукта, который помогает решить важную для автора проблему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Проектный продукт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средство решения проблемы проекта; то, что необходимо создать в результате работы. Обеспечивает достижение поставленных целей. Обязательная часть проекта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b="1" baseline="0" dirty="0" smtClean="0"/>
              <a:t>Последовательность работы </a:t>
            </a:r>
            <a:r>
              <a:rPr lang="ru-RU" sz="3200" baseline="0" dirty="0" smtClean="0"/>
              <a:t>– соответствие этапам поисковой исследовательской деятельности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4365104"/>
            <a:ext cx="201622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Проблемная ситуация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483768" y="4437112"/>
            <a:ext cx="43204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987824" y="4365104"/>
            <a:ext cx="201622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проблемы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5076056" y="4437112"/>
            <a:ext cx="43204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580112" y="4365104"/>
            <a:ext cx="32403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Поиск способов решения проблемы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7020272" y="5013176"/>
            <a:ext cx="484632" cy="36004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580112" y="5517232"/>
            <a:ext cx="324036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Получение продукта (решение проблемы)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544" y="5013176"/>
            <a:ext cx="5112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Выполнение проекта – </a:t>
            </a:r>
            <a:r>
              <a:rPr lang="ru-RU" sz="2400" dirty="0" smtClean="0"/>
              <a:t>работа, направленная на решение конкретной проблемы, на получение запланированного продукта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25760"/>
            <a:ext cx="8892480" cy="7109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Клише (устойчивые обороты) Цели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907704" y="980728"/>
            <a:ext cx="6552728" cy="511256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Доказать…</a:t>
            </a:r>
          </a:p>
          <a:p>
            <a:r>
              <a:rPr lang="ru-RU" sz="3600" dirty="0" smtClean="0"/>
              <a:t>Обосновать….</a:t>
            </a:r>
          </a:p>
          <a:p>
            <a:r>
              <a:rPr lang="ru-RU" sz="3600" dirty="0" smtClean="0"/>
              <a:t>Создать…</a:t>
            </a:r>
          </a:p>
          <a:p>
            <a:r>
              <a:rPr lang="ru-RU" sz="3600" dirty="0" smtClean="0"/>
              <a:t>Установить….</a:t>
            </a:r>
          </a:p>
          <a:p>
            <a:r>
              <a:rPr lang="ru-RU" sz="3600" dirty="0" smtClean="0"/>
              <a:t>Выяснить…</a:t>
            </a:r>
          </a:p>
          <a:p>
            <a:r>
              <a:rPr lang="ru-RU" sz="3600" dirty="0" smtClean="0"/>
              <a:t>Определить…</a:t>
            </a:r>
          </a:p>
          <a:p>
            <a:r>
              <a:rPr lang="ru-RU" sz="3600" dirty="0" smtClean="0"/>
              <a:t>Выявить…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003232" cy="71095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Клише задач (целей)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8640960" cy="864096"/>
          </a:xfrm>
        </p:spPr>
        <p:txBody>
          <a:bodyPr>
            <a:normAutofit fontScale="85000" lnSpcReduction="20000"/>
          </a:bodyPr>
          <a:lstStyle/>
          <a:p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формулировании целей и задач можно использовать следующие слова: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1484784"/>
            <a:ext cx="23042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Апробировать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Выполнить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Выявить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Выяснить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Доказать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err="1" smtClean="0"/>
              <a:t>Задокументировать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Записать (например, на видео)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Защитить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Идентифицировать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Измерить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Изобрести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Изучить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Иллюстрировать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Интервьюировать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Интерпретировать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Исследовать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Каталогизировать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1484784"/>
            <a:ext cx="2241255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Классифицировать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Конкретизировать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Наблюдать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Написать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Обнаружить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Обосновать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Обсудить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Объяснить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Описать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Определить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Организовать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Ответить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Охарактеризовать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Оценить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Подготовить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Подтвердить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Построить гипотезу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Предложить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1484784"/>
            <a:ext cx="24482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Предсказать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Представить (напр., в виде таблицы, графика, схемы и т.п.)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Применить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Проверить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Провести опыт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Продемонстрировать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Проследить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Протестировать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Прочитать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Разработать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раскрыть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Рассчитать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Решить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Сделать обзор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876256" y="1484784"/>
            <a:ext cx="24482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Систематизировать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Собрать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Создать (напр., картину)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Составить (напр., план, список)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Сравнить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Установить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Уточнить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Экспериментально проверить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25760"/>
            <a:ext cx="8892480" cy="99898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 исследований, положенных в основу работы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11560" y="1196752"/>
            <a:ext cx="8064896" cy="511256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Данной проблеме (теме) посвящены следующие работы (статья, монография) …</a:t>
            </a:r>
          </a:p>
          <a:p>
            <a:r>
              <a:rPr lang="ru-RU" sz="3600" dirty="0" smtClean="0"/>
              <a:t>Эта проблема рассматривается в следующих работах…</a:t>
            </a:r>
          </a:p>
          <a:p>
            <a:r>
              <a:rPr lang="ru-RU" sz="3600" dirty="0" smtClean="0"/>
              <a:t>В основе данной работы лежат теоретические положения, разработанные (кем?)… (где?)…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003232" cy="71095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Цель, задачи и гипотезы исследования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496944" cy="5328592"/>
          </a:xfrm>
        </p:spPr>
        <p:txBody>
          <a:bodyPr>
            <a:normAutofit fontScale="92500" lnSpcReduction="10000"/>
          </a:bodyPr>
          <a:lstStyle/>
          <a:p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исследования –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представление о результатах изучения объекта, которое отражает механизмы и способы решения исследуемой проблемы.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Ожидаемые результаты могут быть </a:t>
            </a:r>
          </a:p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теоретическими: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поход, идея, гипотеза, тенденции, классификации, теории и др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 практическими: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программа, сценарий, технические средства, книга и др.</a:t>
            </a:r>
          </a:p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Формулировка цели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отражает направление исследования</a:t>
            </a:r>
          </a:p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Движение цели к результату: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планируется по этапам и описывается в 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задачах исследования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003232" cy="71095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Цель, задачи и гипотезы исследования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8640960" cy="5904656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исследования –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промежуточные цели, которые необходимо достичь исследователю для реализации общей цели.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Задача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данная в определенных конкретных условиях цель деятельности</a:t>
            </a:r>
          </a:p>
          <a:p>
            <a:pPr>
              <a:buNone/>
            </a:pPr>
            <a:r>
              <a:rPr lang="ru-RU" sz="3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 группы исследовательских задач:</a:t>
            </a:r>
          </a:p>
          <a:p>
            <a:pPr marL="514350" indent="-514350">
              <a:buAutoNum type="arabicParenR"/>
            </a:pPr>
            <a:r>
              <a:rPr lang="ru-RU" sz="3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Диагностические (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изучение и анализ ситуации, истории вопроса, отечественного и зарубежного опыта решения проблемы, диагностика уровней развития исследуемого объекта)</a:t>
            </a:r>
            <a:endParaRPr lang="ru-RU" sz="30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>
              <a:buAutoNum type="arabicParenR"/>
            </a:pPr>
            <a:r>
              <a:rPr lang="ru-RU" sz="3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Теоретико-моделирующие (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теоретический анализ и синтез проблемы, мысленное моделирование, прогнозирование, выделение критериев и показателей оценки успешности преобразований и т.д.)</a:t>
            </a:r>
          </a:p>
          <a:p>
            <a:pPr marL="514350" indent="-514350">
              <a:buAutoNum type="arabicParenR"/>
            </a:pPr>
            <a:r>
              <a:rPr lang="ru-RU" sz="3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Опытно-экспериментальные (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конструирование и реализация опытно-преобразующей и экспериментальной части исследования)</a:t>
            </a:r>
          </a:p>
          <a:p>
            <a:pPr marL="514350" indent="-514350">
              <a:buAutoNum type="arabicParenR"/>
            </a:pPr>
            <a:r>
              <a:rPr lang="ru-RU" sz="3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Прикладные 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(определение условий и способов практической реализации результатов исследования)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003232" cy="71095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Цель, задачи и гипотезы исследования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964488" cy="5904656"/>
          </a:xfrm>
        </p:spPr>
        <p:txBody>
          <a:bodyPr>
            <a:normAutofit lnSpcReduction="10000"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исследования формулируются после определения цели и гипотезы исследования !!!</a:t>
            </a:r>
          </a:p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Гипотеза –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метод развития научного знания, включающий выдвижение предположения, истинность которого не определена, и последующую проверку данного предположения. Любая гипотеза должна быть проверяема </a:t>
            </a:r>
            <a:r>
              <a:rPr lang="ru-RU" sz="2800" u="sng" dirty="0" smtClean="0">
                <a:solidFill>
                  <a:schemeClr val="tx2">
                    <a:lumMod val="75000"/>
                  </a:schemeClr>
                </a:solidFill>
              </a:rPr>
              <a:t>в специально созданных условиях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2 вида гипотез:</a:t>
            </a:r>
          </a:p>
          <a:p>
            <a:pPr lvl="1"/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Рабочая гипотеза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ru-RU" sz="2400" u="sng" dirty="0" smtClean="0">
                <a:solidFill>
                  <a:schemeClr val="tx2">
                    <a:lumMod val="75000"/>
                  </a:schemeClr>
                </a:solidFill>
              </a:rPr>
              <a:t>временное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предположение для систематизации имеющегося фактического материала</a:t>
            </a:r>
          </a:p>
          <a:p>
            <a:pPr lvl="1"/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Научная гипотеза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– предположение, когда накоплен значительный фактический материал и появляется возможность выдвинуть «проект» решения, которое может быть развито в научную теорию и воплощено в методики и технологии</a:t>
            </a:r>
          </a:p>
          <a:p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924944"/>
            <a:ext cx="8003232" cy="710952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РЕФЛЕКСИЯ</a:t>
            </a:r>
            <a:endParaRPr lang="ru-RU" sz="7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003232" cy="7109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Расположите этапы исследования в правильном порядке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412776"/>
            <a:ext cx="33843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Формулирование проблемы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916832"/>
            <a:ext cx="33843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Планирование исследования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420888"/>
            <a:ext cx="33843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Выдвижение гипотезы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2924944"/>
            <a:ext cx="40324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объекта исследования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429000"/>
            <a:ext cx="482453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Опровержение или подтверждение гипотезы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933056"/>
            <a:ext cx="33843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Проведение исследования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4437112"/>
            <a:ext cx="64087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случае опровержения старой гипотезы выдвижение новой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5013176"/>
            <a:ext cx="482453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Обобщение результатов и их представление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5536" y="5517232"/>
            <a:ext cx="33843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Интерпретация данных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364088" y="1484784"/>
            <a:ext cx="122413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6732240" y="1412776"/>
            <a:ext cx="504056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308304" y="1484784"/>
            <a:ext cx="122413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8639944" y="1412776"/>
            <a:ext cx="504056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364088" y="2132856"/>
            <a:ext cx="122413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9" name="Стрелка вправо 18"/>
          <p:cNvSpPr/>
          <p:nvPr/>
        </p:nvSpPr>
        <p:spPr>
          <a:xfrm>
            <a:off x="8639944" y="2636912"/>
            <a:ext cx="504056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6732240" y="2636912"/>
            <a:ext cx="504056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8639944" y="2060848"/>
            <a:ext cx="504056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6732240" y="2060848"/>
            <a:ext cx="504056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308304" y="2132856"/>
            <a:ext cx="122413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364088" y="2708920"/>
            <a:ext cx="122413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308304" y="2708920"/>
            <a:ext cx="122413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436096" y="3284984"/>
            <a:ext cx="122413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7" name="Стрелка вправо 26"/>
          <p:cNvSpPr/>
          <p:nvPr/>
        </p:nvSpPr>
        <p:spPr>
          <a:xfrm>
            <a:off x="6732240" y="3212976"/>
            <a:ext cx="504056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308304" y="3284984"/>
            <a:ext cx="122413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9" name="Стрелка вправо 28"/>
          <p:cNvSpPr/>
          <p:nvPr/>
        </p:nvSpPr>
        <p:spPr>
          <a:xfrm>
            <a:off x="8604448" y="3212976"/>
            <a:ext cx="504056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436096" y="3789040"/>
            <a:ext cx="122413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003232" cy="7109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Расположите этапы исследования в правильном порядке. Проверяем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412776"/>
            <a:ext cx="33843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Формулирование проблемы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924944"/>
            <a:ext cx="33843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Планирование исследования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916832"/>
            <a:ext cx="33843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Выдвижение гипотезы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2420888"/>
            <a:ext cx="40324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объекта исследования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4437112"/>
            <a:ext cx="482453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Опровержение или подтверждение гипотезы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429000"/>
            <a:ext cx="33843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Проведение исследования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4941168"/>
            <a:ext cx="64087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случае опровержения старой гипотезы выдвижение новой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5517232"/>
            <a:ext cx="482453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Обобщение результатов и их представление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5536" y="3933056"/>
            <a:ext cx="33843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Интерпретация данных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499992" y="1412776"/>
            <a:ext cx="1224136" cy="36004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8172400" y="4941168"/>
            <a:ext cx="504056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499992" y="1916832"/>
            <a:ext cx="1224136" cy="36004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5724128" y="1340768"/>
            <a:ext cx="504056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860032" y="2420888"/>
            <a:ext cx="1224136" cy="36004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9" name="Стрелка вправо 18"/>
          <p:cNvSpPr/>
          <p:nvPr/>
        </p:nvSpPr>
        <p:spPr>
          <a:xfrm>
            <a:off x="6084168" y="2348880"/>
            <a:ext cx="504056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5940152" y="3861048"/>
            <a:ext cx="504056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5724128" y="1844824"/>
            <a:ext cx="504056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6876256" y="4365104"/>
            <a:ext cx="504056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44008" y="2924944"/>
            <a:ext cx="1224136" cy="36004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644008" y="3429000"/>
            <a:ext cx="1224136" cy="36004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644008" y="3933056"/>
            <a:ext cx="1224136" cy="36004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652120" y="4437112"/>
            <a:ext cx="1224136" cy="36004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7" name="Стрелка вправо 26"/>
          <p:cNvSpPr/>
          <p:nvPr/>
        </p:nvSpPr>
        <p:spPr>
          <a:xfrm>
            <a:off x="5868144" y="3356992"/>
            <a:ext cx="504056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948264" y="4941168"/>
            <a:ext cx="1224136" cy="36004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9" name="Стрелка вправо 28"/>
          <p:cNvSpPr/>
          <p:nvPr/>
        </p:nvSpPr>
        <p:spPr>
          <a:xfrm>
            <a:off x="5868144" y="2852936"/>
            <a:ext cx="504056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724128" y="5517232"/>
            <a:ext cx="1224136" cy="36004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108012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Объясните смысл следующих высказываний. </a:t>
            </a:r>
            <a:b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каком этапе исследования идет речь?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11560" y="1844824"/>
            <a:ext cx="7704856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«Ученый  - это не тот, кто дает правильные ответы, а тот, кто ставит правильные вопросы»</a:t>
            </a:r>
          </a:p>
          <a:p>
            <a:pPr algn="r"/>
            <a:r>
              <a:rPr lang="ru-RU" sz="2400" dirty="0" smtClean="0"/>
              <a:t>К. </a:t>
            </a:r>
            <a:r>
              <a:rPr lang="ru-RU" sz="2400" dirty="0" err="1" smtClean="0"/>
              <a:t>Леви-Стросс</a:t>
            </a:r>
            <a:endParaRPr lang="ru-RU" sz="24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83568" y="4149080"/>
            <a:ext cx="7704856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«Ключом ко всякой науке является вопросительный знак»</a:t>
            </a:r>
          </a:p>
          <a:p>
            <a:pPr algn="r"/>
            <a:r>
              <a:rPr lang="ru-RU" sz="2400" dirty="0" smtClean="0"/>
              <a:t>О.де Бальзак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Проектный цикл</a:t>
            </a:r>
            <a:endParaRPr lang="ru-RU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251520" y="764704"/>
          <a:ext cx="856895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36912"/>
            <a:ext cx="8003232" cy="710952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помощь педагогу и ученику</a:t>
            </a:r>
            <a:endParaRPr lang="ru-RU" sz="7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64807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Литература для чтения 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http://www.uchmag.ru/upload/catalog/posob-native/1/9/19954_/cover_image_big.jpeg"/>
          <p:cNvPicPr>
            <a:picLocks noChangeAspect="1" noChangeArrowheads="1"/>
          </p:cNvPicPr>
          <p:nvPr/>
        </p:nvPicPr>
        <p:blipFill>
          <a:blip r:embed="rId3" cstate="print"/>
          <a:srcRect r="4961" b="2871"/>
          <a:stretch>
            <a:fillRect/>
          </a:stretch>
        </p:blipFill>
        <p:spPr bwMode="auto">
          <a:xfrm>
            <a:off x="251520" y="1124744"/>
            <a:ext cx="3168352" cy="4320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851920" y="1196752"/>
            <a:ext cx="48965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Н.А. Заграничная, И.Г. </a:t>
            </a:r>
            <a:r>
              <a:rPr lang="ru-RU" sz="3200" dirty="0" err="1" smtClean="0"/>
              <a:t>Добротина</a:t>
            </a:r>
            <a:r>
              <a:rPr lang="ru-RU" sz="3200" dirty="0" smtClean="0"/>
              <a:t> «Проектная деятельность в школе: учимся работать индивидуально и в команде: Учебно-методическое пособие. – Москва: Интеллект-центр, 2013. – 196 с.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64807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Литература для чтения 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35896" y="1124744"/>
            <a:ext cx="504056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Комарова И.В. Технология проектно-исследовательской деятельности школьников в условиях ФГОС. – СПб: КАРО, 2015. – 128 с. (Петербургский вектор введения ФГОС Основного общего образования)</a:t>
            </a:r>
            <a:endParaRPr lang="ru-RU" sz="3200" dirty="0"/>
          </a:p>
        </p:txBody>
      </p:sp>
      <p:pic>
        <p:nvPicPr>
          <p:cNvPr id="62466" name="Picture 2" descr="https://s5-goods.ozstatic.by/1000/28/597/10/10597028_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052736"/>
            <a:ext cx="3205814" cy="4576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64807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Литература для чтения 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1920" y="1196752"/>
            <a:ext cx="489654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Е.Л. Ерохина Рабочая тетрадь учащегося-исследователя: основная школа. Тетрадь №1. Овладеваем основами академической культуры. – Москва: Интеллект-центр, 2014. – 40 с.</a:t>
            </a:r>
            <a:endParaRPr lang="ru-RU" sz="3200" dirty="0"/>
          </a:p>
        </p:txBody>
      </p:sp>
      <p:pic>
        <p:nvPicPr>
          <p:cNvPr id="58370" name="Picture 2" descr="http://sovrsosh.ru/_mod_files/ce_images/eshop/sovrsosh.ru0022334.jpg"/>
          <p:cNvPicPr>
            <a:picLocks noChangeAspect="1" noChangeArrowheads="1"/>
          </p:cNvPicPr>
          <p:nvPr/>
        </p:nvPicPr>
        <p:blipFill>
          <a:blip r:embed="rId3" cstate="print"/>
          <a:srcRect l="5143" t="4169" r="5716" b="4112"/>
          <a:stretch>
            <a:fillRect/>
          </a:stretch>
        </p:blipFill>
        <p:spPr bwMode="auto">
          <a:xfrm>
            <a:off x="323528" y="1196752"/>
            <a:ext cx="3177080" cy="40324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64807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Литература для чтения 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1920" y="1196752"/>
            <a:ext cx="48965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Е.Л. Ерохина Рабочая тетрадь учащегося-исследователя: основная школа. Тетрадь №2. Осваиваем азы академической грамотности. – Москва: Интеллект-центр, 2014. – 32 с.</a:t>
            </a:r>
            <a:endParaRPr lang="ru-RU" sz="3200" dirty="0"/>
          </a:p>
        </p:txBody>
      </p:sp>
      <p:pic>
        <p:nvPicPr>
          <p:cNvPr id="59394" name="Picture 2" descr="http://sovrsosh.ru/_mod_files/ce_images/eshop/sovrsosh.ru0022335.jpg"/>
          <p:cNvPicPr>
            <a:picLocks noChangeAspect="1" noChangeArrowheads="1"/>
          </p:cNvPicPr>
          <p:nvPr/>
        </p:nvPicPr>
        <p:blipFill>
          <a:blip r:embed="rId3" cstate="print"/>
          <a:srcRect l="5143" t="3426" r="5716" b="3710"/>
          <a:stretch>
            <a:fillRect/>
          </a:stretch>
        </p:blipFill>
        <p:spPr bwMode="auto">
          <a:xfrm>
            <a:off x="467544" y="1340768"/>
            <a:ext cx="2953342" cy="40324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64807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Литература для чтения 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1920" y="1196752"/>
            <a:ext cx="489654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Е.Л. Ерохина Рабочая тетрадь учащегося-исследователя: основная школа. Тетрадь №3. Моделируем текст научного доклада. – Москва: Интеллект-центр, 2014. – 40 с.</a:t>
            </a:r>
            <a:endParaRPr lang="ru-RU" sz="3200" dirty="0"/>
          </a:p>
        </p:txBody>
      </p:sp>
      <p:pic>
        <p:nvPicPr>
          <p:cNvPr id="60418" name="Picture 2" descr="http://sovrsosh.ru/_mod_files/ce_images/eshop/sovrsosh.ru0022336.jpg"/>
          <p:cNvPicPr>
            <a:picLocks noChangeAspect="1" noChangeArrowheads="1"/>
          </p:cNvPicPr>
          <p:nvPr/>
        </p:nvPicPr>
        <p:blipFill>
          <a:blip r:embed="rId3" cstate="print"/>
          <a:srcRect l="3429" t="4287" r="4001" b="4251"/>
          <a:stretch>
            <a:fillRect/>
          </a:stretch>
        </p:blipFill>
        <p:spPr bwMode="auto">
          <a:xfrm>
            <a:off x="395536" y="1124744"/>
            <a:ext cx="3096344" cy="36697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64807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Литература для чтения 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1920" y="1196752"/>
            <a:ext cx="48965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А.И. Савенков «Я – исследователь» : Рабочая тетрадь для младших школьников. – 7-е изд. – Самара: Издательский дом «Федоров», 2015. – 32 с. : ил.</a:t>
            </a:r>
            <a:endParaRPr lang="ru-RU" sz="3200" dirty="0"/>
          </a:p>
        </p:txBody>
      </p:sp>
      <p:pic>
        <p:nvPicPr>
          <p:cNvPr id="61442" name="Picture 2" descr="https://ds03.infourok.ru/uploads/ex/11e2/0000c1a9-01762068/img0.jpg"/>
          <p:cNvPicPr>
            <a:picLocks noChangeAspect="1" noChangeArrowheads="1"/>
          </p:cNvPicPr>
          <p:nvPr/>
        </p:nvPicPr>
        <p:blipFill>
          <a:blip r:embed="rId3" cstate="print"/>
          <a:srcRect l="4674" r="3451"/>
          <a:stretch>
            <a:fillRect/>
          </a:stretch>
        </p:blipFill>
        <p:spPr bwMode="auto">
          <a:xfrm>
            <a:off x="251520" y="1196752"/>
            <a:ext cx="3528392" cy="2880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003232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Приемы для организации поисковой деятельности обучающихся и поддержки их мотивации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208912" cy="5328592"/>
          </a:xfrm>
        </p:spPr>
        <p:txBody>
          <a:bodyPr>
            <a:normAutofit fontScale="92500" lnSpcReduction="20000"/>
          </a:bodyPr>
          <a:lstStyle/>
          <a:p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определения проблемы и цели:</a:t>
            </a:r>
          </a:p>
          <a:p>
            <a:pPr lvl="1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Приемы: «Мозговой штурм», «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Синектика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», «Морфологическая решетка», «Софт-анализ», «Дерево целей», «Визуальное ранжирование», «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Метаплан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», «Дерево проблем»</a:t>
            </a:r>
          </a:p>
          <a:p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поиска вариантов решения</a:t>
            </a:r>
          </a:p>
          <a:p>
            <a:pPr lvl="1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«Цветок лотоса», «Анализ альтернатив»</a:t>
            </a:r>
          </a:p>
          <a:p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защиты проекта</a:t>
            </a:r>
          </a:p>
          <a:p>
            <a:pPr lvl="1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«Шесть шляп мышления», «Круглый стол»</a:t>
            </a:r>
          </a:p>
          <a:p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рефлексии</a:t>
            </a:r>
          </a:p>
          <a:p>
            <a:pPr lvl="1"/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«Рефлексивный круг», «Рефлексивная мишень», «Заверши фразу», «Мини-сочинение» и др.</a:t>
            </a:r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 информации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https://www.chinasmack.com/wp-content/uploads/chinasmack/2013/09/the-state-councils-plan-to-change-the-date-of-teachers-day-netizens-reaction-02.jpg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http://kirulanov.com/kak-provodit-mozgovoj-shturm-10-pravil-brejnstorminga-s-primerami/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http://constructorus.ru/uspex/metod-sinektiki.html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  <a:p>
            <a:pPr algn="ctr"/>
            <a:r>
              <a:rPr lang="ru-RU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Новых открытий!</a:t>
            </a:r>
          </a:p>
          <a:p>
            <a:pPr algn="ctr"/>
            <a:endParaRPr lang="ru-RU" sz="6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003232" cy="7109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над проектом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32047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Начальный этап</a:t>
            </a:r>
            <a:endParaRPr lang="ru-RU" sz="2400" b="1" i="1" dirty="0"/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755576" y="1196752"/>
            <a:ext cx="8229600" cy="20882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Анализ исходной ситуации,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dirty="0" smtClean="0"/>
              <a:t>Выделение определенной проблемы и формулирование цели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Описание ожидаемого продукта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dirty="0" smtClean="0"/>
              <a:t>План предстоящей работы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467544" y="3284984"/>
            <a:ext cx="8229600" cy="432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Работа над проектом считается завершенной, если: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4"/>
          <p:cNvSpPr txBox="1">
            <a:spLocks/>
          </p:cNvSpPr>
          <p:nvPr/>
        </p:nvSpPr>
        <p:spPr>
          <a:xfrm>
            <a:off x="755576" y="3717032"/>
            <a:ext cx="8229600" cy="20882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Исходная проблема решена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dirty="0" smtClean="0"/>
              <a:t>Создан проектный продукт (как одно из средств решения проблемы)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Представлен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письменный отчет о работе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baseline="0" dirty="0" smtClean="0"/>
              <a:t>Проведена публичная презентация</a:t>
            </a:r>
            <a:r>
              <a:rPr lang="ru-RU" sz="3200" dirty="0" smtClean="0"/>
              <a:t> продукта.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003232" cy="71095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Учебный проект и научное исследование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67544" y="908720"/>
          <a:ext cx="8352928" cy="57302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816424"/>
                <a:gridCol w="4536504"/>
              </a:tblGrid>
              <a:tr h="447824"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Учебный проект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Исследование</a:t>
                      </a:r>
                      <a:endParaRPr lang="ru-RU" sz="2600" dirty="0"/>
                    </a:p>
                  </a:txBody>
                  <a:tcPr/>
                </a:tc>
              </a:tr>
              <a:tr h="1988108"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Использование</a:t>
                      </a:r>
                      <a:r>
                        <a:rPr lang="ru-RU" sz="2600" baseline="0" dirty="0" smtClean="0"/>
                        <a:t> знаний по учебным предметам и жизненного опыта.</a:t>
                      </a:r>
                    </a:p>
                    <a:p>
                      <a:r>
                        <a:rPr lang="ru-RU" sz="2600" b="1" baseline="0" dirty="0" smtClean="0"/>
                        <a:t>Цель: </a:t>
                      </a:r>
                      <a:r>
                        <a:rPr lang="ru-RU" sz="2600" baseline="0" dirty="0" smtClean="0"/>
                        <a:t>создание продукта проекта (решение конкретной проблемы)</a:t>
                      </a:r>
                    </a:p>
                    <a:p>
                      <a:r>
                        <a:rPr lang="ru-RU" sz="2600" b="1" baseline="0" dirty="0" smtClean="0"/>
                        <a:t>Особенности: </a:t>
                      </a:r>
                      <a:r>
                        <a:rPr lang="ru-RU" sz="2600" baseline="0" dirty="0" smtClean="0"/>
                        <a:t>Применение различных видов деятельности . </a:t>
                      </a:r>
                    </a:p>
                    <a:p>
                      <a:r>
                        <a:rPr lang="ru-RU" sz="2600" baseline="0" dirty="0" smtClean="0"/>
                        <a:t>Практическое применение продукта проекта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Открытие новых знаний.</a:t>
                      </a:r>
                    </a:p>
                    <a:p>
                      <a:r>
                        <a:rPr lang="ru-RU" sz="2600" b="1" dirty="0" smtClean="0"/>
                        <a:t>Цель:</a:t>
                      </a:r>
                      <a:r>
                        <a:rPr lang="ru-RU" sz="2600" b="1" baseline="0" dirty="0" smtClean="0"/>
                        <a:t> </a:t>
                      </a:r>
                      <a:r>
                        <a:rPr lang="ru-RU" sz="2600" baseline="0" dirty="0" smtClean="0"/>
                        <a:t>освоить исследовательские умения, развить способности, самостоятельно получить новое знание</a:t>
                      </a:r>
                    </a:p>
                    <a:p>
                      <a:r>
                        <a:rPr lang="ru-RU" sz="2600" b="1" baseline="0" dirty="0" smtClean="0"/>
                        <a:t>Особенности: </a:t>
                      </a:r>
                      <a:r>
                        <a:rPr lang="ru-RU" sz="2600" baseline="0" dirty="0" smtClean="0"/>
                        <a:t>описать конечный продукт невозможно, т.к. результат не известен.</a:t>
                      </a:r>
                    </a:p>
                    <a:p>
                      <a:r>
                        <a:rPr lang="ru-RU" sz="2600" baseline="0" dirty="0" smtClean="0"/>
                        <a:t>Может входить в проект – появляется проектно-исследовательская работа</a:t>
                      </a:r>
                      <a:endParaRPr lang="ru-RU" sz="2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 помнить!!!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Тема проекта должна быть интересна автору</a:t>
            </a:r>
          </a:p>
          <a:p>
            <a:r>
              <a:rPr lang="ru-RU" dirty="0" smtClean="0"/>
              <a:t>Проект должен решать важную для автора проблему</a:t>
            </a:r>
          </a:p>
          <a:p>
            <a:r>
              <a:rPr lang="ru-RU" dirty="0" smtClean="0"/>
              <a:t>Цель проекта должна быть  реально достижима</a:t>
            </a:r>
          </a:p>
          <a:p>
            <a:r>
              <a:rPr lang="ru-RU" dirty="0" smtClean="0"/>
              <a:t>Содержание проекта должно отражать авторскую точку зрения на проблему</a:t>
            </a:r>
          </a:p>
          <a:p>
            <a:r>
              <a:rPr lang="ru-RU" dirty="0" smtClean="0"/>
              <a:t>В проекте должен проявиться творческий подход автора</a:t>
            </a:r>
          </a:p>
          <a:p>
            <a:r>
              <a:rPr lang="ru-RU" dirty="0" smtClean="0"/>
              <a:t>В результате работы должен появиться уникальный авторский продукт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003232" cy="7109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проектов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980729"/>
            <a:ext cx="8229600" cy="864095"/>
          </a:xfrm>
        </p:spPr>
        <p:txBody>
          <a:bodyPr>
            <a:normAutofit lnSpcReduction="10000"/>
          </a:bodyPr>
          <a:lstStyle/>
          <a:p>
            <a:r>
              <a:rPr lang="ru-RU" sz="2400" i="1" dirty="0" smtClean="0"/>
              <a:t>Определяется предметной областью и целью работы.</a:t>
            </a:r>
          </a:p>
          <a:p>
            <a:r>
              <a:rPr lang="ru-RU" sz="2400" i="1" dirty="0" smtClean="0"/>
              <a:t>Вид проекта определяет методы работы</a:t>
            </a:r>
            <a:endParaRPr lang="ru-RU" sz="2400" i="1" dirty="0"/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467544" y="1844824"/>
            <a:ext cx="7920880" cy="489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Практико-ориентированный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b="1" dirty="0" smtClean="0"/>
              <a:t>Цель: </a:t>
            </a:r>
            <a:r>
              <a:rPr lang="ru-RU" sz="3200" dirty="0" smtClean="0"/>
              <a:t>решение практических задач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Проектный продукт: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учебное пособие, брошюра, справочник, словарь, памятка, рекомендации, инструкции для удобства использования или изучения чего-либо, модели и т.п. (например, «Уголок релаксации дома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(в школе)» и т.п.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b="1" baseline="0" dirty="0" smtClean="0"/>
              <a:t>Особенности проекта: </a:t>
            </a:r>
            <a:r>
              <a:rPr lang="ru-RU" sz="3200" baseline="0" dirty="0" smtClean="0"/>
              <a:t>продукт имеет реальную потребительскую ценность – удовлетворяет потребности школы, класса, заказчика.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b="1" baseline="0" dirty="0" smtClean="0"/>
              <a:t>Может относится к любому предмету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ekologija/Ekologicheskoe-prosveschenie/0002-003-Vospitanie-ekologicheskoj-kultury-naselenija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-6081"/>
            <a:ext cx="9144000" cy="68640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003232" cy="7109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проектов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467544" y="1052736"/>
            <a:ext cx="8496944" cy="580526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Информационный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b="1" dirty="0" smtClean="0"/>
              <a:t>Цель: </a:t>
            </a:r>
            <a:r>
              <a:rPr lang="ru-RU" sz="3200" dirty="0" smtClean="0"/>
              <a:t>собрать и представить информацию, в том числе статистические данные, о каком-либо объекте или явлении для дальнейшего использования заказчиком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Проектный продукт: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соответствующим образом оформленные данные, результаты опроса, анкетирования, аналитические обзоры разных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источников по какому-либо вопросу, которые сопровождаются собственными выводами и комментариями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b="1" baseline="0" dirty="0" smtClean="0"/>
              <a:t>Особенности проекта: </a:t>
            </a:r>
            <a:r>
              <a:rPr lang="ru-RU" sz="3200" baseline="0" dirty="0" smtClean="0"/>
              <a:t>Результат можно использовать как дополнительный материал или пособие для уроков (например, «История создания компании «</a:t>
            </a:r>
            <a:r>
              <a:rPr lang="en-US" sz="3200" dirty="0" smtClean="0"/>
              <a:t>Apple</a:t>
            </a:r>
            <a:r>
              <a:rPr lang="ru-RU" sz="3200" dirty="0" smtClean="0"/>
              <a:t>», «История джаза» и т.д.), опубликовать в школьной газете или выложить в Интернете.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b="1" baseline="0" dirty="0" smtClean="0"/>
              <a:t>Может относится к любому предмету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2450</TotalTime>
  <Words>2567</Words>
  <Application>Microsoft Office PowerPoint</Application>
  <PresentationFormat>Экран (4:3)</PresentationFormat>
  <Paragraphs>358</Paragraphs>
  <Slides>49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2" baseType="lpstr">
      <vt:lpstr>Arial</vt:lpstr>
      <vt:lpstr>Calibri</vt:lpstr>
      <vt:lpstr>Тема Office</vt:lpstr>
      <vt:lpstr>Организация проектной и учебно-исследовательской деятельности как ключевой компонент системы формирования личностных результатов учащихся на ступени основного общего образования</vt:lpstr>
      <vt:lpstr>Эпиграф</vt:lpstr>
      <vt:lpstr>Тезаурус</vt:lpstr>
      <vt:lpstr>Проектный цикл</vt:lpstr>
      <vt:lpstr>Работа над проектом</vt:lpstr>
      <vt:lpstr>Учебный проект и научное исследование</vt:lpstr>
      <vt:lpstr>Важно помнить!!!</vt:lpstr>
      <vt:lpstr>Виды проектов</vt:lpstr>
      <vt:lpstr>Виды проектов</vt:lpstr>
      <vt:lpstr>Виды проектов</vt:lpstr>
      <vt:lpstr>Виды проектов</vt:lpstr>
      <vt:lpstr>Виды проектов</vt:lpstr>
      <vt:lpstr>Виды проектов</vt:lpstr>
      <vt:lpstr>Виды проектов</vt:lpstr>
      <vt:lpstr>Важно!!!</vt:lpstr>
      <vt:lpstr>РЕФЛЕКСИЯ</vt:lpstr>
      <vt:lpstr>Определите тип проекта, если в ходе работы над ним нужно:</vt:lpstr>
      <vt:lpstr>Определите тип проекта, если входе работы над ним нужно:</vt:lpstr>
      <vt:lpstr>Определите тип проекта, если входе работы над ним нужно:</vt:lpstr>
      <vt:lpstr>Определите тип проекта, если входе работы над ним нужно:</vt:lpstr>
      <vt:lpstr>Определите тип проекта, если входе работы над ним нужно:</vt:lpstr>
      <vt:lpstr>Определите тип проекта, если входе работы над ним нужно:</vt:lpstr>
      <vt:lpstr>Памятки</vt:lpstr>
      <vt:lpstr>Виды исследовательских проектов</vt:lpstr>
      <vt:lpstr>Что есть что в исследовании</vt:lpstr>
      <vt:lpstr>Клише (устойчивые обороты) Темы</vt:lpstr>
      <vt:lpstr>Клише (устойчивые обороты) Проблемы</vt:lpstr>
      <vt:lpstr>Клише (устойчивые обороты) Актуальности</vt:lpstr>
      <vt:lpstr>Клише (устойчивые обороты) Гипотезы</vt:lpstr>
      <vt:lpstr>Клише (устойчивые обороты) Цели</vt:lpstr>
      <vt:lpstr>Клише задач (целей)</vt:lpstr>
      <vt:lpstr>Перечень исследований, положенных в основу работы</vt:lpstr>
      <vt:lpstr>Цель, задачи и гипотезы исследования</vt:lpstr>
      <vt:lpstr>Цель, задачи и гипотезы исследования</vt:lpstr>
      <vt:lpstr>Цель, задачи и гипотезы исследования</vt:lpstr>
      <vt:lpstr>РЕФЛЕКСИЯ</vt:lpstr>
      <vt:lpstr>Расположите этапы исследования в правильном порядке</vt:lpstr>
      <vt:lpstr>Расположите этапы исследования в правильном порядке. Проверяем</vt:lpstr>
      <vt:lpstr>Объясните смысл следующих высказываний.  О каком этапе исследования идет речь?</vt:lpstr>
      <vt:lpstr>В помощь педагогу и ученику</vt:lpstr>
      <vt:lpstr>Литература для чтения </vt:lpstr>
      <vt:lpstr>Литература для чтения </vt:lpstr>
      <vt:lpstr>Литература для чтения </vt:lpstr>
      <vt:lpstr>Литература для чтения </vt:lpstr>
      <vt:lpstr>Литература для чтения </vt:lpstr>
      <vt:lpstr>Литература для чтения </vt:lpstr>
      <vt:lpstr>Приемы для организации поисковой деятельности обучающихся и поддержки их мотивации</vt:lpstr>
      <vt:lpstr>Источники информации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проектной и учебно-исследовательской деятельности как ключевой компонент системы формирования личностных результатов учащихся на ступени основного общего образования</dc:title>
  <dc:creator>Екатерина Копылова</dc:creator>
  <cp:lastModifiedBy>Марина</cp:lastModifiedBy>
  <cp:revision>13</cp:revision>
  <dcterms:created xsi:type="dcterms:W3CDTF">2017-08-17T15:10:54Z</dcterms:created>
  <dcterms:modified xsi:type="dcterms:W3CDTF">2022-04-14T12:16:13Z</dcterms:modified>
</cp:coreProperties>
</file>