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2" r:id="rId5"/>
    <p:sldId id="263" r:id="rId6"/>
    <p:sldId id="267" r:id="rId7"/>
    <p:sldId id="264" r:id="rId8"/>
    <p:sldId id="273" r:id="rId9"/>
    <p:sldId id="265" r:id="rId10"/>
    <p:sldId id="268" r:id="rId11"/>
    <p:sldId id="266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CEF"/>
    <a:srgbClr val="FEC0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7" autoAdjust="0"/>
    <p:restoredTop sz="94660"/>
  </p:normalViewPr>
  <p:slideViewPr>
    <p:cSldViewPr>
      <p:cViewPr varScale="1">
        <p:scale>
          <a:sx n="68" d="100"/>
          <a:sy n="68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3AFE6-7778-4E06-8C57-5CC27A882B69}" type="datetimeFigureOut">
              <a:rPr lang="ru-RU" smtClean="0"/>
              <a:t>26.11.2017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E702D-DFF7-408C-B07D-8662BC187C5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E702D-DFF7-408C-B07D-8662BC187C5E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E702D-DFF7-408C-B07D-8662BC187C5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1000108"/>
            <a:ext cx="70009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Применение 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активных  методов обучения  на различных  этапах   урока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в  начальной школе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3933056"/>
            <a:ext cx="3712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Разработала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учитель начальных классов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МБОУ «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Ново-Идинская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СОШ» стр.подразделение «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Хандайская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НОШДС»</a:t>
            </a:r>
          </a:p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Болдохонова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И.С.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000100" y="1928802"/>
            <a:ext cx="2857520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  <a:endParaRPr lang="ru-RU" sz="3000" b="1" i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36" y="1000108"/>
            <a:ext cx="3643338" cy="642942"/>
          </a:xfrm>
          <a:prstGeom prst="roundRect">
            <a:avLst/>
          </a:prstGeom>
          <a:solidFill>
            <a:srgbClr val="FFFF99"/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пшеница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3438" y="1928802"/>
            <a:ext cx="3500462" cy="7143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зрелая</a:t>
            </a:r>
            <a:endParaRPr lang="ru-RU" sz="30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4282" y="4357694"/>
            <a:ext cx="8715436" cy="785818"/>
          </a:xfrm>
          <a:prstGeom prst="roundRect">
            <a:avLst/>
          </a:prstGeom>
          <a:solidFill>
            <a:srgbClr val="FFCCFF">
              <a:alpha val="76863"/>
            </a:srgbClr>
          </a:solidFill>
          <a:ln>
            <a:solidFill>
              <a:srgbClr val="FF33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Зреет в поле пшеница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86050" y="5572140"/>
            <a:ext cx="3643338" cy="785818"/>
          </a:xfrm>
          <a:prstGeom prst="roundRect">
            <a:avLst/>
          </a:prstGeom>
          <a:solidFill>
            <a:srgbClr val="FFFF99"/>
          </a:solidFill>
          <a:ln>
            <a:solidFill>
              <a:srgbClr val="FF99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хлеб</a:t>
            </a:r>
            <a:endParaRPr lang="ru-RU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3071810"/>
            <a:ext cx="2500330" cy="714380"/>
          </a:xfrm>
          <a:prstGeom prst="roundRect">
            <a:avLst/>
          </a:prstGeom>
          <a:solidFill>
            <a:srgbClr val="66FF33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созревает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928926" y="3071810"/>
            <a:ext cx="3286148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растет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57950" y="3071810"/>
            <a:ext cx="2286016" cy="714380"/>
          </a:xfrm>
          <a:prstGeom prst="roundRect">
            <a:avLst/>
          </a:prstGeom>
          <a:solidFill>
            <a:srgbClr val="92D050">
              <a:alpha val="50196"/>
            </a:srgbClr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b="1" i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колосится</a:t>
            </a:r>
            <a:endParaRPr lang="ru-RU" sz="30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251235" y="390089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</a:t>
            </a:r>
            <a:r>
              <a:rPr lang="ru-RU" sz="3600" b="1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Синквейн</a:t>
            </a: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Букет"/>
          <p:cNvSpPr>
            <a:spLocks noChangeArrowheads="1"/>
          </p:cNvSpPr>
          <p:nvPr/>
        </p:nvSpPr>
        <p:spPr bwMode="auto">
          <a:xfrm>
            <a:off x="468313" y="333375"/>
            <a:ext cx="8351837" cy="863600"/>
          </a:xfrm>
          <a:prstGeom prst="hexagon">
            <a:avLst>
              <a:gd name="adj" fmla="val 241774"/>
              <a:gd name="vf" fmla="val 11547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Активные методы  на этапе подведения итогов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643306" y="4143380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Итоговый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круг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AutoShape 14" descr="Зеленый мрамор"/>
          <p:cNvSpPr>
            <a:spLocks noChangeArrowheads="1"/>
          </p:cNvSpPr>
          <p:nvPr/>
        </p:nvSpPr>
        <p:spPr bwMode="auto">
          <a:xfrm>
            <a:off x="857224" y="2143116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Ромашка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16" name="AutoShape 14" descr="Зеленый мрамор"/>
          <p:cNvSpPr>
            <a:spLocks noChangeArrowheads="1"/>
          </p:cNvSpPr>
          <p:nvPr/>
        </p:nvSpPr>
        <p:spPr bwMode="auto">
          <a:xfrm>
            <a:off x="5857884" y="1571612"/>
            <a:ext cx="2354263" cy="2087562"/>
          </a:xfrm>
          <a:prstGeom prst="star8">
            <a:avLst>
              <a:gd name="adj" fmla="val 4393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Мудрый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solidFill>
            <a:srgbClr val="FC8CEF"/>
          </a:solidFill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rgbClr val="FEC0E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рефлексии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Незаконченное 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предложение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rgbClr val="FEC0EC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Ресторан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rgbClr val="FC8CEF"/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500034" y="500042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      Как и у каждой методики есть свои плюсы и минусы.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+   АМО помогают развивать мотивацию к обучению и наилучшие стороны ученика, учить учащихся самостоятельно добывать знания, развивают интерес к предмету, позволяют активизировать процесс развития у учащихся коммуникативных навыков, учебно-информационных и учебно-организационных умений. 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Monotype Corsiva" pitchFamily="66" charset="0"/>
              </a:rPr>
              <a:t>-    Уроки с использованием АМО интересны не только для учащихся, но и для учителей. Дети начальной школы имеют свои особенности, поэтому не могут совладать своими эмоциями, поэтому на уроках создается вполне допустимый рабочий шум при обсуждении проблем; методы лучше вводить постепенно, воспитывая у учащихся культуру дискуссии и сотрудничества; применять данные методики не обязательно все на каждом и на одном уроке.</a:t>
            </a:r>
            <a:endParaRPr lang="ru-RU" sz="2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 rot="21088861">
            <a:off x="500034" y="1571612"/>
            <a:ext cx="807249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Спасибо   </a:t>
            </a:r>
          </a:p>
          <a:p>
            <a:pPr algn="ctr"/>
            <a:r>
              <a:rPr lang="ru-RU" sz="6600" b="1" dirty="0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C8CEF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Monotype Corsiva" pitchFamily="66" charset="0"/>
              </a:rPr>
              <a:t>за   внимание!</a:t>
            </a:r>
            <a:endParaRPr lang="ru-RU" sz="6600" b="1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C8CEF"/>
              </a:solidFill>
              <a:effectLst>
                <a:outerShdw blurRad="50800" algn="tl" rotWithShape="0">
                  <a:srgbClr val="000000"/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14348" y="1071546"/>
            <a:ext cx="7715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Активные методы обучения (АМО)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– это методы, которые побуждают учащихся к активной мыслительной и практической деятельности в процессе овладения учебным материалом.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PubBanner"/>
          <p:cNvSpPr>
            <a:spLocks noEditPoints="1" noChangeArrowheads="1"/>
          </p:cNvSpPr>
          <p:nvPr/>
        </p:nvSpPr>
        <p:spPr bwMode="auto">
          <a:xfrm rot="10800000">
            <a:off x="500034" y="285728"/>
            <a:ext cx="8135938" cy="1439863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i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АМО  начала  образовательного мероприятия</a:t>
            </a:r>
            <a:endParaRPr lang="ru-RU" sz="28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500166" y="2500306"/>
            <a:ext cx="2879725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Ладошка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желаний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714348" y="1357298"/>
            <a:ext cx="733425" cy="2582862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 rot="21570238" flipV="1">
            <a:off x="1506654" y="4798759"/>
            <a:ext cx="2879725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Поздоровайся</a:t>
            </a:r>
          </a:p>
          <a:p>
            <a:pPr algn="ctr"/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локтями</a:t>
            </a:r>
            <a:endParaRPr lang="ru-RU" sz="3200" b="1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 rot="-1002177">
            <a:off x="559746" y="4063402"/>
            <a:ext cx="733425" cy="2014537"/>
          </a:xfrm>
          <a:prstGeom prst="curvedRightArrow">
            <a:avLst>
              <a:gd name="adj1" fmla="val 54935"/>
              <a:gd name="adj2" fmla="val 109870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572000" y="2500306"/>
            <a:ext cx="3024187" cy="1655763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Подари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подарок другу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 flipH="1">
            <a:off x="7643834" y="135729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 rot="70869" flipV="1">
            <a:off x="4801592" y="4815105"/>
            <a:ext cx="2808288" cy="1511300"/>
          </a:xfrm>
          <a:prstGeom prst="flowChartOffpageConnector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Улыбнемся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друг другу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590520" flipH="1">
            <a:off x="7863024" y="4048789"/>
            <a:ext cx="719137" cy="1790700"/>
          </a:xfrm>
          <a:prstGeom prst="curvedRightArrow">
            <a:avLst>
              <a:gd name="adj1" fmla="val 49801"/>
              <a:gd name="adj2" fmla="val 99603"/>
              <a:gd name="adj3" fmla="val 33333"/>
            </a:avLst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accent4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noFill/>
        </p:spPr>
      </p:pic>
      <p:sp>
        <p:nvSpPr>
          <p:cNvPr id="6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720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АМО  на этапе  актуализации знаний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5" descr="Белый мрамор"/>
          <p:cNvSpPr>
            <a:spLocks noChangeArrowheads="1"/>
          </p:cNvSpPr>
          <p:nvPr/>
        </p:nvSpPr>
        <p:spPr bwMode="auto">
          <a:xfrm flipH="1">
            <a:off x="611188" y="1916113"/>
            <a:ext cx="3168650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Магазин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6" descr="Белый мрамор"/>
          <p:cNvSpPr>
            <a:spLocks noChangeArrowheads="1"/>
          </p:cNvSpPr>
          <p:nvPr/>
        </p:nvSpPr>
        <p:spPr bwMode="auto">
          <a:xfrm>
            <a:off x="5292725" y="1916113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Парный  выход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6" descr="Белый мрамор"/>
          <p:cNvSpPr>
            <a:spLocks noChangeArrowheads="1"/>
          </p:cNvSpPr>
          <p:nvPr/>
        </p:nvSpPr>
        <p:spPr bwMode="auto">
          <a:xfrm>
            <a:off x="2928926" y="4286256"/>
            <a:ext cx="3240088" cy="1728787"/>
          </a:xfrm>
          <a:prstGeom prst="flowChartMultidocumen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Светофор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AutoShape 9" descr="Белый мрамор"/>
          <p:cNvSpPr>
            <a:spLocks noChangeArrowheads="1"/>
          </p:cNvSpPr>
          <p:nvPr/>
        </p:nvSpPr>
        <p:spPr bwMode="auto">
          <a:xfrm>
            <a:off x="428596" y="4786322"/>
            <a:ext cx="3887788" cy="1368425"/>
          </a:xfrm>
          <a:prstGeom prst="flowChartOnlineStorag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7" name="AutoShape 9" descr="Белый мрамор"/>
          <p:cNvSpPr>
            <a:spLocks noChangeArrowheads="1"/>
          </p:cNvSpPr>
          <p:nvPr/>
        </p:nvSpPr>
        <p:spPr bwMode="auto">
          <a:xfrm>
            <a:off x="428596" y="2428868"/>
            <a:ext cx="3887788" cy="1368425"/>
          </a:xfrm>
          <a:prstGeom prst="flowChartOnlineStorag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Ульи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AutoShape 9" descr="Белый мрамор"/>
          <p:cNvSpPr>
            <a:spLocks noChangeArrowheads="1"/>
          </p:cNvSpPr>
          <p:nvPr/>
        </p:nvSpPr>
        <p:spPr bwMode="auto">
          <a:xfrm>
            <a:off x="4786314" y="4714884"/>
            <a:ext cx="3887788" cy="1368425"/>
          </a:xfrm>
          <a:prstGeom prst="flowChartOnlineStorag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Мозговой штурм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9" name="AutoShape 9" descr="Белый мрамор"/>
          <p:cNvSpPr>
            <a:spLocks noChangeArrowheads="1"/>
          </p:cNvSpPr>
          <p:nvPr/>
        </p:nvSpPr>
        <p:spPr bwMode="auto">
          <a:xfrm>
            <a:off x="4714876" y="2428868"/>
            <a:ext cx="3887788" cy="1368425"/>
          </a:xfrm>
          <a:prstGeom prst="flowChartOnlineStorage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/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Инфо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 – </a:t>
            </a:r>
            <a:r>
              <a:rPr lang="ru-RU" sz="28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угадайка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0" name="Rectangle 4" descr="Белый мрамор"/>
          <p:cNvSpPr>
            <a:spLocks noChangeArrowheads="1"/>
          </p:cNvSpPr>
          <p:nvPr/>
        </p:nvSpPr>
        <p:spPr bwMode="auto">
          <a:xfrm>
            <a:off x="571472" y="404813"/>
            <a:ext cx="8001056" cy="1166799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pattFill prst="sphere">
              <a:fgClr>
                <a:srgbClr val="0000FF"/>
              </a:fgClr>
              <a:bgClr>
                <a:schemeClr val="accent1"/>
              </a:bgClr>
            </a:patt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Методы активного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обучения 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на этапе объяснения нового материала 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6182" y="3000372"/>
            <a:ext cx="2071702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Имя существительное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71802" y="4714884"/>
            <a:ext cx="1571636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Кто?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4714884"/>
            <a:ext cx="142876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Что?</a:t>
            </a:r>
            <a:endParaRPr lang="ru-RU" sz="16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5786454"/>
            <a:ext cx="164307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072066" y="5786454"/>
            <a:ext cx="157163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85720" y="3429000"/>
            <a:ext cx="1428760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1785926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И.п.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5720" y="2714620"/>
            <a:ext cx="135732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500" b="1" i="1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3714745" y="4286259"/>
            <a:ext cx="571503" cy="14287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857620" y="185736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i="1" dirty="0" smtClean="0"/>
              <a:t>предмет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4572796" y="2713824"/>
            <a:ext cx="428625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5608645" y="5535627"/>
            <a:ext cx="356396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endCxn id="12" idx="1"/>
          </p:cNvCxnSpPr>
          <p:nvPr/>
        </p:nvCxnSpPr>
        <p:spPr>
          <a:xfrm>
            <a:off x="1643042" y="2857496"/>
            <a:ext cx="357190" cy="714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3143240" y="378619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 flipH="1" flipV="1">
            <a:off x="3786976" y="5571346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16200000" flipH="1">
            <a:off x="5214942" y="4286256"/>
            <a:ext cx="571504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flipV="1">
            <a:off x="1714480" y="3214686"/>
            <a:ext cx="571504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rot="10800000">
            <a:off x="1643044" y="2285992"/>
            <a:ext cx="571503" cy="21431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000232" y="264318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Ед.ч.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428875" y="1357313"/>
            <a:ext cx="17145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072066" y="5857892"/>
            <a:ext cx="157163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неодушевленное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43240" y="5929330"/>
            <a:ext cx="1500187" cy="3231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одушевленное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5720" y="3429000"/>
            <a:ext cx="142876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5720" y="2786058"/>
            <a:ext cx="1285875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Ж.р.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Заголовок 1"/>
          <p:cNvSpPr txBox="1">
            <a:spLocks/>
          </p:cNvSpPr>
          <p:nvPr/>
        </p:nvSpPr>
        <p:spPr bwMode="auto">
          <a:xfrm>
            <a:off x="0" y="571480"/>
            <a:ext cx="8712968" cy="100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Aft>
                <a:spcPts val="0"/>
              </a:spcAft>
              <a:defRPr/>
            </a:pPr>
            <a:r>
              <a:rPr lang="ru-RU" sz="3600" b="1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eorgia" pitchFamily="18" charset="0"/>
                <a:ea typeface="Times New Roman"/>
                <a:cs typeface="Times New Roman"/>
              </a:rPr>
              <a:t>Метод  «Кластер»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  <a:ea typeface="Times New Roman"/>
                <a:cs typeface="Times New Roman"/>
              </a:rPr>
            </a:br>
            <a:endParaRPr lang="ru-RU" sz="36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000232" y="3714752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Мн.ч.</a:t>
            </a:r>
            <a:endParaRPr lang="ru-RU" b="1" i="1" dirty="0"/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3143240" y="3071810"/>
            <a:ext cx="57150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6143636" y="3143248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 smtClean="0"/>
              <a:t>Падежи</a:t>
            </a:r>
            <a:endParaRPr lang="ru-RU" b="1" i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85720" y="207167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Ср.р.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72396" y="2428868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Р.п.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572396" y="307181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Д.п.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572396" y="3786190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В.п.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72396" y="4429132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Т.п.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572396" y="5072074"/>
            <a:ext cx="1357322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b="1" i="1" dirty="0" smtClean="0">
                <a:solidFill>
                  <a:schemeClr val="bg1"/>
                </a:solidFill>
              </a:rPr>
              <a:t>П.п.</a:t>
            </a:r>
            <a:endParaRPr lang="ru-RU" sz="15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AutoShape 6" descr="Зеленый мрамор"/>
          <p:cNvSpPr>
            <a:spLocks noChangeArrowheads="1"/>
          </p:cNvSpPr>
          <p:nvPr/>
        </p:nvSpPr>
        <p:spPr bwMode="auto">
          <a:xfrm>
            <a:off x="539750" y="260350"/>
            <a:ext cx="8104216" cy="1096948"/>
          </a:xfrm>
          <a:prstGeom prst="bevel">
            <a:avLst>
              <a:gd name="adj" fmla="val 12500"/>
            </a:avLst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АМО  на  этапе  закрепления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изученного   материала</a:t>
            </a:r>
            <a:endParaRPr lang="ru-RU" sz="3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2" name="AutoShape 14" descr="Зеленый мрамор"/>
          <p:cNvSpPr>
            <a:spLocks noChangeArrowheads="1"/>
          </p:cNvSpPr>
          <p:nvPr/>
        </p:nvSpPr>
        <p:spPr bwMode="auto">
          <a:xfrm>
            <a:off x="571472" y="2428868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Автобусная 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остановка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" name="AutoShape 14" descr="Зеленый мрамор"/>
          <p:cNvSpPr>
            <a:spLocks noChangeArrowheads="1"/>
          </p:cNvSpPr>
          <p:nvPr/>
        </p:nvSpPr>
        <p:spPr bwMode="auto">
          <a:xfrm>
            <a:off x="3357554" y="428625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Инсерт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AutoShape 14" descr="Зеленый мрамор"/>
          <p:cNvSpPr>
            <a:spLocks noChangeArrowheads="1"/>
          </p:cNvSpPr>
          <p:nvPr/>
        </p:nvSpPr>
        <p:spPr bwMode="auto">
          <a:xfrm>
            <a:off x="6143636" y="2500306"/>
            <a:ext cx="2354263" cy="2087562"/>
          </a:xfrm>
          <a:prstGeom prst="star8">
            <a:avLst>
              <a:gd name="adj" fmla="val 38250"/>
            </a:avLst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342900" indent="-342900" algn="ctr">
              <a:defRPr/>
            </a:pP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Инфо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-</a:t>
            </a:r>
          </a:p>
          <a:p>
            <a:pPr marL="342900" indent="-342900" algn="ctr">
              <a:defRPr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карусель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>
            <a:off x="2000232" y="1357298"/>
            <a:ext cx="2428892" cy="1214446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500562" y="1357298"/>
            <a:ext cx="2571767" cy="1285884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4500562" y="1428736"/>
            <a:ext cx="45719" cy="2786082"/>
          </a:xfrm>
          <a:prstGeom prst="line">
            <a:avLst/>
          </a:prstGeom>
          <a:noFill/>
          <a:ln w="9525">
            <a:solidFill>
              <a:schemeClr val="accent6">
                <a:lumMod val="50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1428728" y="714356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C00000"/>
                </a:solidFill>
                <a:latin typeface="Monotype Corsiva" pitchFamily="66" charset="0"/>
              </a:rPr>
              <a:t>Инсерт</a:t>
            </a:r>
            <a:endParaRPr lang="ru-RU" sz="48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00298" y="1928802"/>
            <a:ext cx="54292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+    знаю</a:t>
            </a:r>
          </a:p>
          <a:p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pPr>
              <a:buFontTx/>
              <a:buChar char="-"/>
            </a:pPr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     не знаю, непонятно</a:t>
            </a:r>
          </a:p>
          <a:p>
            <a:pPr>
              <a:buFontTx/>
              <a:buChar char="-"/>
            </a:pPr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?     хочу узнать подробнее</a:t>
            </a:r>
          </a:p>
          <a:p>
            <a:endParaRPr lang="ru-RU" sz="3600" dirty="0" smtClean="0">
              <a:solidFill>
                <a:srgbClr val="C00000"/>
              </a:solidFill>
              <a:latin typeface="Monotype Corsiva" pitchFamily="66" charset="0"/>
            </a:endParaRPr>
          </a:p>
          <a:p>
            <a:r>
              <a:rPr lang="ru-RU" sz="3600" dirty="0" smtClean="0">
                <a:solidFill>
                  <a:srgbClr val="C00000"/>
                </a:solidFill>
                <a:latin typeface="Monotype Corsiva" pitchFamily="66" charset="0"/>
              </a:rPr>
              <a:t>!     узнал новое </a:t>
            </a:r>
            <a:endParaRPr lang="ru-RU" sz="3600" dirty="0">
              <a:solidFill>
                <a:srgbClr val="C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:\шаблоны для презентаций\056401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PubBanner"/>
          <p:cNvSpPr>
            <a:spLocks noEditPoints="1" noChangeArrowheads="1"/>
          </p:cNvSpPr>
          <p:nvPr/>
        </p:nvSpPr>
        <p:spPr bwMode="auto">
          <a:xfrm rot="10800000">
            <a:off x="642903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9" name="AutoShape 22"/>
          <p:cNvSpPr>
            <a:spLocks noChangeArrowheads="1"/>
          </p:cNvSpPr>
          <p:nvPr/>
        </p:nvSpPr>
        <p:spPr bwMode="auto">
          <a:xfrm rot="1568104">
            <a:off x="1504604" y="3771894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Творческая</a:t>
            </a:r>
          </a:p>
          <a:p>
            <a:pPr marL="342900" indent="-342900" algn="ctr"/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мастерская</a:t>
            </a:r>
            <a:endParaRPr lang="ru-RU" sz="28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 rot="-1698462">
            <a:off x="5368378" y="3867855"/>
            <a:ext cx="2232025" cy="1511300"/>
          </a:xfrm>
          <a:prstGeom prst="flowChartOffpageConnector">
            <a:avLst/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  <a:latin typeface="Monotype Corsiva" pitchFamily="66" charset="0"/>
              </a:rPr>
              <a:t>Синквейн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22" name="AutoShape 27"/>
          <p:cNvSpPr>
            <a:spLocks noChangeArrowheads="1"/>
          </p:cNvSpPr>
          <p:nvPr/>
        </p:nvSpPr>
        <p:spPr bwMode="auto">
          <a:xfrm>
            <a:off x="857224" y="1714488"/>
            <a:ext cx="733425" cy="2582863"/>
          </a:xfrm>
          <a:prstGeom prst="curvedRightArrow">
            <a:avLst>
              <a:gd name="adj1" fmla="val 70433"/>
              <a:gd name="adj2" fmla="val 140866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AutoShape 15"/>
          <p:cNvSpPr>
            <a:spLocks noChangeArrowheads="1"/>
          </p:cNvSpPr>
          <p:nvPr/>
        </p:nvSpPr>
        <p:spPr bwMode="auto">
          <a:xfrm flipH="1">
            <a:off x="7572396" y="1714488"/>
            <a:ext cx="792162" cy="2738437"/>
          </a:xfrm>
          <a:prstGeom prst="curvedRightArrow">
            <a:avLst>
              <a:gd name="adj1" fmla="val 69138"/>
              <a:gd name="adj2" fmla="val 138277"/>
              <a:gd name="adj3" fmla="val 33333"/>
            </a:avLst>
          </a:prstGeom>
          <a:solidFill>
            <a:schemeClr val="bg2">
              <a:lumMod val="40000"/>
              <a:lumOff val="6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PubBanner"/>
          <p:cNvSpPr>
            <a:spLocks noEditPoints="1" noChangeArrowheads="1"/>
          </p:cNvSpPr>
          <p:nvPr/>
        </p:nvSpPr>
        <p:spPr bwMode="auto">
          <a:xfrm rot="10800000">
            <a:off x="642910" y="500042"/>
            <a:ext cx="7858181" cy="1571636"/>
          </a:xfrm>
          <a:custGeom>
            <a:avLst/>
            <a:gdLst>
              <a:gd name="T0" fmla="*/ 10800 w 21600"/>
              <a:gd name="T1" fmla="*/ 0 h 21600"/>
              <a:gd name="T2" fmla="*/ 684 w 21600"/>
              <a:gd name="T3" fmla="*/ 13728 h 21600"/>
              <a:gd name="T4" fmla="*/ 10800 w 21600"/>
              <a:gd name="T5" fmla="*/ 12549 h 21600"/>
              <a:gd name="T6" fmla="*/ 20928 w 21600"/>
              <a:gd name="T7" fmla="*/ 1372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826 w 21600"/>
              <a:gd name="T13" fmla="*/ 4525 h 21600"/>
              <a:gd name="T14" fmla="*/ 18785 w 21600"/>
              <a:gd name="T15" fmla="*/ 1254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785" y="4525"/>
                </a:moveTo>
                <a:cubicBezTo>
                  <a:pt x="18684" y="3891"/>
                  <a:pt x="18494" y="3359"/>
                  <a:pt x="18152" y="2776"/>
                </a:cubicBezTo>
                <a:cubicBezTo>
                  <a:pt x="17708" y="2243"/>
                  <a:pt x="17125" y="1749"/>
                  <a:pt x="16453" y="1318"/>
                </a:cubicBezTo>
                <a:cubicBezTo>
                  <a:pt x="15667" y="925"/>
                  <a:pt x="14792" y="583"/>
                  <a:pt x="13816" y="342"/>
                </a:cubicBezTo>
                <a:cubicBezTo>
                  <a:pt x="12840" y="152"/>
                  <a:pt x="11826" y="0"/>
                  <a:pt x="10800" y="0"/>
                </a:cubicBezTo>
                <a:cubicBezTo>
                  <a:pt x="9735" y="0"/>
                  <a:pt x="8708" y="152"/>
                  <a:pt x="7732" y="342"/>
                </a:cubicBezTo>
                <a:cubicBezTo>
                  <a:pt x="6807" y="583"/>
                  <a:pt x="5932" y="925"/>
                  <a:pt x="5159" y="1318"/>
                </a:cubicBezTo>
                <a:cubicBezTo>
                  <a:pt x="4474" y="1749"/>
                  <a:pt x="3891" y="2243"/>
                  <a:pt x="3409" y="2776"/>
                </a:cubicBezTo>
                <a:cubicBezTo>
                  <a:pt x="3118" y="3359"/>
                  <a:pt x="2864" y="3891"/>
                  <a:pt x="2826" y="4525"/>
                </a:cubicBezTo>
                <a:lnTo>
                  <a:pt x="2826" y="6084"/>
                </a:lnTo>
                <a:lnTo>
                  <a:pt x="0" y="9152"/>
                </a:lnTo>
                <a:lnTo>
                  <a:pt x="684" y="13728"/>
                </a:lnTo>
                <a:lnTo>
                  <a:pt x="0" y="21600"/>
                </a:lnTo>
                <a:lnTo>
                  <a:pt x="2826" y="18684"/>
                </a:lnTo>
                <a:lnTo>
                  <a:pt x="2826" y="17074"/>
                </a:lnTo>
                <a:cubicBezTo>
                  <a:pt x="2864" y="16491"/>
                  <a:pt x="3118" y="15908"/>
                  <a:pt x="3409" y="15325"/>
                </a:cubicBezTo>
                <a:cubicBezTo>
                  <a:pt x="3891" y="14792"/>
                  <a:pt x="4474" y="14311"/>
                  <a:pt x="5159" y="13867"/>
                </a:cubicBezTo>
                <a:cubicBezTo>
                  <a:pt x="5932" y="13474"/>
                  <a:pt x="6807" y="13145"/>
                  <a:pt x="7732" y="12891"/>
                </a:cubicBezTo>
                <a:cubicBezTo>
                  <a:pt x="8708" y="12701"/>
                  <a:pt x="9735" y="12600"/>
                  <a:pt x="10800" y="12549"/>
                </a:cubicBezTo>
                <a:cubicBezTo>
                  <a:pt x="11826" y="12600"/>
                  <a:pt x="12840" y="12701"/>
                  <a:pt x="13816" y="12891"/>
                </a:cubicBezTo>
                <a:cubicBezTo>
                  <a:pt x="14792" y="13145"/>
                  <a:pt x="15667" y="13474"/>
                  <a:pt x="16453" y="13867"/>
                </a:cubicBezTo>
                <a:cubicBezTo>
                  <a:pt x="17125" y="14311"/>
                  <a:pt x="17708" y="14792"/>
                  <a:pt x="18152" y="15325"/>
                </a:cubicBezTo>
                <a:cubicBezTo>
                  <a:pt x="18494" y="15908"/>
                  <a:pt x="18684" y="16491"/>
                  <a:pt x="18785" y="17074"/>
                </a:cubicBezTo>
                <a:lnTo>
                  <a:pt x="18785" y="18684"/>
                </a:lnTo>
                <a:lnTo>
                  <a:pt x="21600" y="21600"/>
                </a:lnTo>
                <a:lnTo>
                  <a:pt x="20928" y="13728"/>
                </a:lnTo>
                <a:lnTo>
                  <a:pt x="21600" y="9152"/>
                </a:lnTo>
                <a:lnTo>
                  <a:pt x="18785" y="6084"/>
                </a:lnTo>
                <a:lnTo>
                  <a:pt x="18785" y="452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rot="10800000"/>
          <a:lstStyle/>
          <a:p>
            <a:pPr algn="ctr">
              <a:defRPr/>
            </a:pP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Monotype Corsiva" pitchFamily="66" charset="0"/>
              </a:rPr>
              <a:t>АМО  на  этапе  обобщения и систематизации  знаний</a:t>
            </a:r>
            <a:endParaRPr lang="ru-RU" sz="2800" b="1" dirty="0">
              <a:solidFill>
                <a:schemeClr val="bg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95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300"/>
                            </p:stCondLst>
                            <p:childTnLst>
                              <p:par>
                                <p:cTn id="3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300"/>
                            </p:stCondLst>
                            <p:childTnLst>
                              <p:par>
                                <p:cTn id="3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390</TotalTime>
  <Words>329</Words>
  <Application>Microsoft Office PowerPoint</Application>
  <PresentationFormat>Экран (4:3)</PresentationFormat>
  <Paragraphs>94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Alfyia</dc:creator>
  <cp:lastModifiedBy>1</cp:lastModifiedBy>
  <cp:revision>32</cp:revision>
  <dcterms:created xsi:type="dcterms:W3CDTF">2014-10-04T20:38:48Z</dcterms:created>
  <dcterms:modified xsi:type="dcterms:W3CDTF">2017-11-26T15:28:48Z</dcterms:modified>
</cp:coreProperties>
</file>